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16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6" r:id="rId6"/>
    <p:sldId id="279" r:id="rId7"/>
    <p:sldId id="291" r:id="rId8"/>
    <p:sldId id="340" r:id="rId9"/>
    <p:sldId id="341" r:id="rId10"/>
    <p:sldId id="286" r:id="rId11"/>
    <p:sldId id="342" r:id="rId12"/>
    <p:sldId id="345" r:id="rId13"/>
    <p:sldId id="348" r:id="rId14"/>
    <p:sldId id="346" r:id="rId15"/>
    <p:sldId id="347" r:id="rId16"/>
    <p:sldId id="34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1" autoAdjust="0"/>
    <p:restoredTop sz="88501" autoAdjust="0"/>
  </p:normalViewPr>
  <p:slideViewPr>
    <p:cSldViewPr snapToGrid="0">
      <p:cViewPr varScale="1">
        <p:scale>
          <a:sx n="77" d="100"/>
          <a:sy n="7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4CB405-BC11-414E-B0F4-9E1C4642FE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A09E4-E76E-43B1-9270-846FE19D3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57E1-CEB3-4C96-B7C6-36B0FA3064E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91962-6490-4685-B760-76A1628AD5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97A7F-1461-4B81-83F2-8C494CFB80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D51C3-EABD-4553-9DC0-81CFC2A7F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1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1BBD7-2276-4DDA-BFFE-26CAACEE5E98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79F17-7BA4-49BC-BB37-7F646CF8D2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5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6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7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7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8/31/2023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45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8294" y="895547"/>
            <a:ext cx="5871325" cy="49749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11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5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76C9E3-4E12-46D0-A58B-4B548A8E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8805" y="2442732"/>
            <a:ext cx="8814391" cy="3139547"/>
          </a:xfrm>
        </p:spPr>
        <p:txBody>
          <a:bodyPr anchor="ctr"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609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2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7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8/31/2023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8" y="4804495"/>
            <a:ext cx="2952000" cy="110913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146703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694" y="982132"/>
            <a:ext cx="7397903" cy="13038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216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8/31/2023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376265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noProof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8/31/2023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Pictures of other items that capture the era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noProof="0"/>
              <a:t>Subheader</a:t>
            </a:r>
          </a:p>
        </p:txBody>
      </p:sp>
    </p:spTree>
    <p:extLst>
      <p:ext uri="{BB962C8B-B14F-4D97-AF65-F5344CB8AC3E}">
        <p14:creationId xmlns:p14="http://schemas.microsoft.com/office/powerpoint/2010/main" val="426007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2939"/>
            <a:ext cx="9601196" cy="75141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28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8/31/2023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838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69666" cy="33189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5" y="982132"/>
            <a:ext cx="4669666" cy="41265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577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073155"/>
            <a:ext cx="9601197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2937688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672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71" r:id="rId10"/>
    <p:sldLayoutId id="2147484172" r:id="rId11"/>
    <p:sldLayoutId id="2147484173" r:id="rId12"/>
    <p:sldLayoutId id="2147484193" r:id="rId13"/>
    <p:sldLayoutId id="2147484194" r:id="rId14"/>
    <p:sldLayoutId id="2147484174" r:id="rId15"/>
    <p:sldLayoutId id="2147484195" r:id="rId16"/>
    <p:sldLayoutId id="21474841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Medical Emergencies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000" dirty="0" smtClean="0"/>
          </a:p>
          <a:p>
            <a:r>
              <a:rPr lang="en-US" dirty="0" smtClean="0"/>
              <a:t>A Few Notes on How to Respond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512" y="2518756"/>
            <a:ext cx="9901844" cy="103909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Q</a:t>
            </a:r>
            <a:r>
              <a:rPr lang="en-US" sz="2400" b="1" dirty="0" smtClean="0"/>
              <a:t>: </a:t>
            </a:r>
            <a:r>
              <a:rPr lang="en-US" sz="2400" dirty="0" smtClean="0"/>
              <a:t>TRUE or FALSE </a:t>
            </a:r>
          </a:p>
          <a:p>
            <a:pPr marL="0" indent="0">
              <a:buNone/>
            </a:pPr>
            <a:r>
              <a:rPr lang="en-US" dirty="0" smtClean="0"/>
              <a:t>Men and women tend to experience the same symptoms when they have a heart attack. </a:t>
            </a:r>
          </a:p>
        </p:txBody>
      </p:sp>
      <p:pic>
        <p:nvPicPr>
          <p:cNvPr id="13314" name="Picture 2" descr="Green check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886" y="455506"/>
            <a:ext cx="196596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46512" y="3655137"/>
            <a:ext cx="2777835" cy="527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/>
              <a:t>A</a:t>
            </a:r>
            <a:r>
              <a:rPr lang="en-US" sz="2400" b="1" dirty="0" smtClean="0"/>
              <a:t>: FALSE</a:t>
            </a:r>
            <a:endParaRPr lang="en-US" sz="20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6512" y="4350327"/>
            <a:ext cx="9901844" cy="1039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/>
              <a:t>Q: </a:t>
            </a:r>
            <a:r>
              <a:rPr lang="en-US" sz="2400" dirty="0" smtClean="0"/>
              <a:t>TRUE or FALSE 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There are two AEDs on campus. One in the Administration building, and one in the Gym.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6512" y="5371575"/>
            <a:ext cx="2777835" cy="527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/>
              <a:t>A</a:t>
            </a:r>
            <a:r>
              <a:rPr lang="en-US" sz="2400" b="1" dirty="0" smtClean="0"/>
              <a:t>: TRUE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825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9-1-1</a:t>
            </a:r>
            <a:endParaRPr lang="en-US" sz="2000" dirty="0"/>
          </a:p>
        </p:txBody>
      </p:sp>
      <p:pic>
        <p:nvPicPr>
          <p:cNvPr id="1028" name="Picture 4" descr="9-1-1: Lone Star - Rotten Tomat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428" y="2784764"/>
            <a:ext cx="2325144" cy="310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87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Calling 9-1-1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4416" y="2518757"/>
            <a:ext cx="7463168" cy="3310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Be </a:t>
            </a:r>
            <a:r>
              <a:rPr lang="en-US" b="1" dirty="0" smtClean="0"/>
              <a:t>prepared</a:t>
            </a:r>
            <a:r>
              <a:rPr lang="en-US" dirty="0" smtClean="0"/>
              <a:t> with basic information about the event:</a:t>
            </a:r>
          </a:p>
          <a:p>
            <a:r>
              <a:rPr lang="en-US" u="sng" dirty="0" smtClean="0"/>
              <a:t>Location</a:t>
            </a:r>
            <a:r>
              <a:rPr lang="en-US" dirty="0" smtClean="0"/>
              <a:t>: Where are you and what is the address? </a:t>
            </a:r>
          </a:p>
          <a:p>
            <a:pPr lvl="1"/>
            <a:r>
              <a:rPr lang="en-US" i="1" dirty="0" smtClean="0"/>
              <a:t>Do not assume the dispatcher knows Plumas County</a:t>
            </a:r>
          </a:p>
          <a:p>
            <a:r>
              <a:rPr lang="en-US" dirty="0" smtClean="0"/>
              <a:t>Your </a:t>
            </a:r>
            <a:r>
              <a:rPr lang="en-US" u="sng" dirty="0" smtClean="0"/>
              <a:t>phone number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type of emergency</a:t>
            </a:r>
            <a:r>
              <a:rPr lang="en-US" dirty="0" smtClean="0"/>
              <a:t>: Fire, bomb threat, heart attack, etc.</a:t>
            </a:r>
          </a:p>
          <a:p>
            <a:r>
              <a:rPr lang="en-US" u="sng" dirty="0" smtClean="0"/>
              <a:t>Details</a:t>
            </a:r>
            <a:r>
              <a:rPr lang="en-US" dirty="0" smtClean="0"/>
              <a:t> about the emergency: Be as factual as possible</a:t>
            </a:r>
          </a:p>
        </p:txBody>
      </p:sp>
      <p:pic>
        <p:nvPicPr>
          <p:cNvPr id="2050" name="Picture 2" descr="phone - Wiktio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49" y="614707"/>
            <a:ext cx="2277740" cy="16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Create Proper IT Documentation - Managed Services IT Provider |  Outsourced IT Services Miraz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690" y="4363657"/>
            <a:ext cx="1865919" cy="16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512" y="2518756"/>
            <a:ext cx="8039793" cy="376566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Q:</a:t>
            </a:r>
            <a:r>
              <a:rPr lang="en-US" sz="2400" dirty="0"/>
              <a:t> </a:t>
            </a:r>
            <a:r>
              <a:rPr lang="en-US" dirty="0" smtClean="0"/>
              <a:t>You are interested in learning more about first aid and how to do CPR. What is/are the best course(s) of action? </a:t>
            </a:r>
            <a:r>
              <a:rPr lang="en-US" i="1" u="sng" dirty="0" smtClean="0"/>
              <a:t>Select all that apply</a:t>
            </a:r>
            <a:r>
              <a:rPr lang="en-US" i="1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     1. Do nothing. You’ll figure it out when/if something happens.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2. Put your name on the “Sign-Up” sheet in the back of the classroom 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be notified of the next Heartsaver 1</a:t>
            </a:r>
            <a:r>
              <a:rPr lang="en-US" baseline="30000" dirty="0" smtClean="0"/>
              <a:t>st</a:t>
            </a:r>
            <a:r>
              <a:rPr lang="en-US" dirty="0" smtClean="0"/>
              <a:t> Aid/CPR/AED class (CPR 080).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3. Call Nancy Moore at x328 and let her know you want to take her class.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4</a:t>
            </a:r>
            <a:r>
              <a:rPr lang="en-US" dirty="0"/>
              <a:t>. Find a YouTube video and teach yourself how to do CPR.  </a:t>
            </a:r>
          </a:p>
          <a:p>
            <a:pPr marL="0" indent="0">
              <a:buNone/>
            </a:pPr>
            <a:r>
              <a:rPr lang="en-US" dirty="0" smtClean="0"/>
              <a:t>     5. </a:t>
            </a:r>
            <a:r>
              <a:rPr lang="en-US" dirty="0"/>
              <a:t>Commit to the whole enchilada and sign up for the CPR class for </a:t>
            </a:r>
          </a:p>
          <a:p>
            <a:pPr marL="0" indent="0">
              <a:buNone/>
            </a:pPr>
            <a:r>
              <a:rPr lang="en-US" dirty="0"/>
              <a:t>         healthcare professionals (CPR 001), scheduled for </a:t>
            </a:r>
            <a:r>
              <a:rPr lang="en-US" b="1" dirty="0"/>
              <a:t>Tues. 8/29 at 5pm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314" name="Picture 2" descr="Green check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886" y="455506"/>
            <a:ext cx="196596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886305" y="2684387"/>
            <a:ext cx="2171008" cy="527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/>
              <a:t>A</a:t>
            </a:r>
            <a:r>
              <a:rPr lang="en-US" sz="2400" b="1" dirty="0" smtClean="0"/>
              <a:t>: 2, 3, </a:t>
            </a:r>
            <a:r>
              <a:rPr lang="en-US" sz="2400" dirty="0" smtClean="0"/>
              <a:t>and</a:t>
            </a:r>
            <a:r>
              <a:rPr lang="en-US" sz="2400" b="1" dirty="0" smtClean="0"/>
              <a:t> 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85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4C53DED-8844-4CA2-B538-DDD85AF3C3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 flipH="1">
            <a:off x="422103" y="2453713"/>
            <a:ext cx="2736000" cy="184359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6508F6-42C2-4FFE-A92E-49813329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will we cover today…?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CA4A4-52DE-4F24-A9DC-1B05D722C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1063" y="2560320"/>
            <a:ext cx="7448865" cy="331012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Brief</a:t>
            </a:r>
            <a:r>
              <a:rPr lang="en-US" b="1" dirty="0" smtClean="0"/>
              <a:t> </a:t>
            </a:r>
            <a:r>
              <a:rPr lang="en-US" dirty="0" smtClean="0"/>
              <a:t>overview of:</a:t>
            </a:r>
          </a:p>
          <a:p>
            <a:r>
              <a:rPr lang="en-US" dirty="0" smtClean="0"/>
              <a:t>Seizure 1</a:t>
            </a:r>
            <a:r>
              <a:rPr lang="en-US" baseline="30000" dirty="0" smtClean="0"/>
              <a:t>st</a:t>
            </a:r>
            <a:r>
              <a:rPr lang="en-US" dirty="0" smtClean="0"/>
              <a:t> Aid</a:t>
            </a:r>
          </a:p>
          <a:p>
            <a:r>
              <a:rPr lang="en-US" dirty="0" smtClean="0"/>
              <a:t>How to recognize a Heart Attack</a:t>
            </a:r>
          </a:p>
          <a:p>
            <a:r>
              <a:rPr lang="en-US" dirty="0" smtClean="0"/>
              <a:t>Calling 9-1-1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Seizure</a:t>
            </a:r>
            <a:endParaRPr lang="en-US" dirty="0"/>
          </a:p>
        </p:txBody>
      </p:sp>
      <p:pic>
        <p:nvPicPr>
          <p:cNvPr id="4" name="Picture 4" descr="Understanding different kinds of seizures | NIH MedlinePlus 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20" y="2680569"/>
            <a:ext cx="6235959" cy="318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44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Seizure: </a:t>
            </a:r>
            <a:r>
              <a:rPr lang="en-US" dirty="0"/>
              <a:t>First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765" y="2540307"/>
            <a:ext cx="6319057" cy="3611112"/>
          </a:xfrm>
          <a:ln w="28575">
            <a:solidFill>
              <a:schemeClr val="accent6"/>
            </a:solidFill>
          </a:ln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Prevent injury</a:t>
            </a:r>
          </a:p>
          <a:p>
            <a:pPr lvl="1"/>
            <a:r>
              <a:rPr lang="en-US" dirty="0"/>
              <a:t>Move items out of the way</a:t>
            </a:r>
          </a:p>
          <a:p>
            <a:pPr lvl="1"/>
            <a:r>
              <a:rPr lang="en-US" dirty="0"/>
              <a:t>Put pillow under the head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Turn patient to side – if possible – to prevent aspiration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Observe seizure: measure duration &amp; type of symptoms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Post seizure: </a:t>
            </a:r>
          </a:p>
          <a:p>
            <a:pPr lvl="1"/>
            <a:r>
              <a:rPr lang="en-US" dirty="0"/>
              <a:t>Keep airway patent – suction secretions if necessary</a:t>
            </a:r>
          </a:p>
          <a:p>
            <a:pPr lvl="1"/>
            <a:r>
              <a:rPr lang="en-US" dirty="0"/>
              <a:t>Turn patient to side if not already there</a:t>
            </a:r>
          </a:p>
          <a:p>
            <a:pPr lvl="1"/>
            <a:r>
              <a:rPr lang="en-US" dirty="0"/>
              <a:t>Initiate rescue breathing or CPR if necessary (rare)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89767" y="2540307"/>
            <a:ext cx="3760125" cy="1718542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DO NOT:</a:t>
            </a:r>
          </a:p>
          <a:p>
            <a:r>
              <a:rPr lang="en-US" dirty="0"/>
              <a:t>Restrain the person</a:t>
            </a:r>
          </a:p>
          <a:p>
            <a:r>
              <a:rPr lang="en-US" dirty="0"/>
              <a:t>Put items in their </a:t>
            </a:r>
            <a:r>
              <a:rPr lang="en-US" dirty="0" smtClean="0"/>
              <a:t>mouth</a:t>
            </a:r>
          </a:p>
          <a:p>
            <a:r>
              <a:rPr lang="en-US" dirty="0" smtClean="0"/>
              <a:t>Stand and gawk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89767" y="4812453"/>
            <a:ext cx="3760125" cy="1338966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DO:</a:t>
            </a:r>
          </a:p>
          <a:p>
            <a:r>
              <a:rPr lang="en-US" b="1" dirty="0"/>
              <a:t>Call 9-1-1 </a:t>
            </a:r>
            <a:r>
              <a:rPr lang="en-US" dirty="0"/>
              <a:t>if seizure lasts more than 5 minutes</a:t>
            </a:r>
          </a:p>
        </p:txBody>
      </p:sp>
      <p:pic>
        <p:nvPicPr>
          <p:cNvPr id="11268" name="Picture 4" descr="Books Growing Up &amp; Facts of Life First Aid christkindlmarke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8" y="727824"/>
            <a:ext cx="2492430" cy="149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1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512" y="2518756"/>
            <a:ext cx="6526876" cy="348121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Q</a:t>
            </a:r>
            <a:r>
              <a:rPr lang="en-US" sz="2400" b="1" dirty="0" smtClean="0"/>
              <a:t>: </a:t>
            </a:r>
            <a:r>
              <a:rPr lang="en-US" dirty="0" smtClean="0"/>
              <a:t>Your colleague with a history of seizures reports experiencing an aura. A moment later, they begin to seize. What do you do? </a:t>
            </a:r>
            <a:r>
              <a:rPr lang="en-US" i="1" u="sng" dirty="0" smtClean="0"/>
              <a:t>Select all that apply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Protect them from injury during the seizure (move 	    furniture out of the way, pillow under the head).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Call your friends to come watch.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Start tracking the length of time the seizure lasts.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4. Turn them on their left side to recover.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5. Hold them down so they don’t hit themselves.</a:t>
            </a:r>
            <a:endParaRPr lang="en-US" dirty="0"/>
          </a:p>
        </p:txBody>
      </p:sp>
      <p:pic>
        <p:nvPicPr>
          <p:cNvPr id="13314" name="Picture 2" descr="Green check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886" y="455506"/>
            <a:ext cx="196596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203278" y="2997187"/>
            <a:ext cx="2777835" cy="27302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/>
              <a:t>A</a:t>
            </a:r>
            <a:r>
              <a:rPr lang="en-US" sz="2400" b="1" dirty="0" smtClean="0"/>
              <a:t>: 1, 3, </a:t>
            </a:r>
            <a:r>
              <a:rPr lang="en-US" sz="2400" dirty="0" smtClean="0"/>
              <a:t>and </a:t>
            </a:r>
            <a:r>
              <a:rPr lang="en-US" sz="2400" b="1" dirty="0" smtClean="0"/>
              <a:t>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4202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Attack </a:t>
            </a:r>
            <a:br>
              <a:rPr lang="en-US" dirty="0" smtClean="0"/>
            </a:br>
            <a:r>
              <a:rPr lang="en-US" sz="2000" dirty="0" smtClean="0"/>
              <a:t>(aka myocardial infarction, or MI)</a:t>
            </a:r>
            <a:endParaRPr lang="en-US" sz="2000" dirty="0"/>
          </a:p>
        </p:txBody>
      </p:sp>
      <p:pic>
        <p:nvPicPr>
          <p:cNvPr id="5" name="Picture 2" descr="Coronary Artery Disease: Treatment, Causes &amp; Preven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78" y="2743200"/>
            <a:ext cx="4019644" cy="32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83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&amp; Symptoms: Women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8329" y="2560320"/>
            <a:ext cx="6891319" cy="21244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Commonly </a:t>
            </a:r>
            <a:r>
              <a:rPr lang="en-US" b="1" u="sng" dirty="0" smtClean="0"/>
              <a:t>different</a:t>
            </a:r>
            <a:r>
              <a:rPr lang="en-US" dirty="0" smtClean="0"/>
              <a:t> than what is shown in movies…</a:t>
            </a:r>
            <a:endParaRPr lang="en-US" dirty="0"/>
          </a:p>
          <a:p>
            <a:r>
              <a:rPr lang="en-US" dirty="0" smtClean="0"/>
              <a:t>Shortness of breath</a:t>
            </a:r>
          </a:p>
          <a:p>
            <a:r>
              <a:rPr lang="en-US" dirty="0" smtClean="0"/>
              <a:t>Stomach issues: nausea, heartburn, indigestion, pain</a:t>
            </a:r>
          </a:p>
          <a:p>
            <a:r>
              <a:rPr lang="en-US" dirty="0" smtClean="0"/>
              <a:t>Extreme fatigue</a:t>
            </a:r>
          </a:p>
          <a:p>
            <a:r>
              <a:rPr lang="en-US" dirty="0" smtClean="0"/>
              <a:t>Upper back pain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2" descr="Lynch Sign 8 in. x 8 in. Blue Plastic with Women Symbol Sign-WR-18 - The  Home De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768252"/>
            <a:ext cx="2455101" cy="245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08329" y="49590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Heart disease kills more women over the age of 65 than all cancers combined </a:t>
            </a:r>
          </a:p>
        </p:txBody>
      </p:sp>
    </p:spTree>
    <p:extLst>
      <p:ext uri="{BB962C8B-B14F-4D97-AF65-F5344CB8AC3E}">
        <p14:creationId xmlns:p14="http://schemas.microsoft.com/office/powerpoint/2010/main" val="14120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&amp; Symptoms: Men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8121" y="2560319"/>
            <a:ext cx="6991527" cy="36908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“Classic” symptoms: </a:t>
            </a:r>
            <a:endParaRPr lang="en-US" dirty="0"/>
          </a:p>
          <a:p>
            <a:r>
              <a:rPr lang="en-US" dirty="0" smtClean="0"/>
              <a:t>Pain radiates to left arm and/or jaw</a:t>
            </a:r>
          </a:p>
          <a:p>
            <a:r>
              <a:rPr lang="en-US" dirty="0" smtClean="0"/>
              <a:t>Chest pain described as </a:t>
            </a:r>
            <a:r>
              <a:rPr lang="en-US" b="1" dirty="0" smtClean="0"/>
              <a:t>crushing</a:t>
            </a:r>
            <a:r>
              <a:rPr lang="en-US" dirty="0" smtClean="0"/>
              <a:t> and </a:t>
            </a:r>
            <a:r>
              <a:rPr lang="en-US" b="1" dirty="0" smtClean="0"/>
              <a:t>heavy</a:t>
            </a:r>
          </a:p>
          <a:p>
            <a:r>
              <a:rPr lang="en-US" dirty="0" smtClean="0"/>
              <a:t>Feeling of “impending doom”</a:t>
            </a:r>
          </a:p>
          <a:p>
            <a:r>
              <a:rPr lang="en-US" dirty="0" smtClean="0"/>
              <a:t>Pale skin</a:t>
            </a:r>
          </a:p>
          <a:p>
            <a:r>
              <a:rPr lang="en-US" dirty="0" smtClean="0"/>
              <a:t>Cold sweat</a:t>
            </a:r>
          </a:p>
          <a:p>
            <a:r>
              <a:rPr lang="en-US" dirty="0" smtClean="0"/>
              <a:t>Dizziness</a:t>
            </a:r>
            <a:endParaRPr lang="en-US" dirty="0"/>
          </a:p>
        </p:txBody>
      </p:sp>
      <p:pic>
        <p:nvPicPr>
          <p:cNvPr id="6" name="Picture 6" descr="Lynch Sign 8 in. x 8 in. Blue Plastic with Men Symbol Sign-MR-18 - The Home  De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855934"/>
            <a:ext cx="2279737" cy="22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9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Heart Attack: </a:t>
            </a:r>
            <a:r>
              <a:rPr lang="en-US" dirty="0"/>
              <a:t>First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766" y="2540307"/>
            <a:ext cx="4143172" cy="3611112"/>
          </a:xfrm>
          <a:ln w="28575">
            <a:solidFill>
              <a:schemeClr val="accent6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Call 9-1-1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36296" y="4719836"/>
            <a:ext cx="5813596" cy="1338966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DO NOT:</a:t>
            </a:r>
          </a:p>
          <a:p>
            <a:r>
              <a:rPr lang="en-US" dirty="0" smtClean="0"/>
              <a:t>Dither about</a:t>
            </a:r>
            <a:endParaRPr lang="en-US" dirty="0"/>
          </a:p>
          <a:p>
            <a:r>
              <a:rPr lang="en-US" dirty="0" smtClean="0"/>
              <a:t>Believe them if they say they are “OK”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36297" y="2476252"/>
            <a:ext cx="5813595" cy="2145852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DO:</a:t>
            </a:r>
          </a:p>
          <a:p>
            <a:r>
              <a:rPr lang="en-US" dirty="0" smtClean="0"/>
              <a:t>Send someone to get an Automated External Defibrillator (AED)</a:t>
            </a:r>
          </a:p>
          <a:p>
            <a:r>
              <a:rPr lang="en-US" dirty="0" smtClean="0"/>
              <a:t>If person is conscious, give chewable aspirin (324mg)</a:t>
            </a:r>
          </a:p>
          <a:p>
            <a:r>
              <a:rPr lang="en-US" dirty="0" smtClean="0"/>
              <a:t>If pulse is lost, start CPR</a:t>
            </a:r>
            <a:endParaRPr lang="en-US" dirty="0"/>
          </a:p>
        </p:txBody>
      </p:sp>
      <p:pic>
        <p:nvPicPr>
          <p:cNvPr id="11268" name="Picture 4" descr="Books Growing Up &amp; Facts of Life First Aid christkindlmarke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5" y="756758"/>
            <a:ext cx="2492430" cy="149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931312_Digital time capsule_AAS_v5" id="{70FAC956-2C2E-4E61-8736-FD44862A1361}" vid="{42D0A1C3-4A83-4DA4-BA7B-A54A58443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6892278-FDE0-40F8-A58D-8E29B6A538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60F61B-4914-4187-8AF9-DCADA961DF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548711-126A-42FA-BDC3-C9691394C077}">
  <ds:schemaRefs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71af3243-3dd4-4a8d-8c0d-dd76da1f02a5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 time capsule</Template>
  <TotalTime>0</TotalTime>
  <Words>652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 Handwriting</vt:lpstr>
      <vt:lpstr>Rockwell</vt:lpstr>
      <vt:lpstr>Times New Roman</vt:lpstr>
      <vt:lpstr>Trebuchet MS</vt:lpstr>
      <vt:lpstr>Organic</vt:lpstr>
      <vt:lpstr>Medical Emergencies</vt:lpstr>
      <vt:lpstr>What will we cover today…?</vt:lpstr>
      <vt:lpstr>Seizure</vt:lpstr>
      <vt:lpstr>Seizure: First Aid</vt:lpstr>
      <vt:lpstr>Knowledge Check </vt:lpstr>
      <vt:lpstr>Heart Attack  (aka myocardial infarction, or MI)</vt:lpstr>
      <vt:lpstr>Signs &amp; Symptoms: Women</vt:lpstr>
      <vt:lpstr>Signs &amp; Symptoms: Men</vt:lpstr>
      <vt:lpstr>     Heart Attack: First Aid</vt:lpstr>
      <vt:lpstr>Knowledge Check </vt:lpstr>
      <vt:lpstr>Calling 9-1-1</vt:lpstr>
      <vt:lpstr>Tips for Calling 9-1-1</vt:lpstr>
      <vt:lpstr>Knowledge Check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2022-11-02T21:51:05Z</dcterms:created>
  <dcterms:modified xsi:type="dcterms:W3CDTF">2023-08-31T23:47:24Z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