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6" r:id="rId5"/>
    <p:sldId id="257" r:id="rId6"/>
    <p:sldId id="258" r:id="rId7"/>
    <p:sldId id="259" r:id="rId8"/>
    <p:sldId id="260" r:id="rId9"/>
    <p:sldId id="289" r:id="rId10"/>
    <p:sldId id="261" r:id="rId11"/>
    <p:sldId id="262" r:id="rId12"/>
    <p:sldId id="288" r:id="rId13"/>
    <p:sldId id="263" r:id="rId14"/>
    <p:sldId id="26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00"/>
    <a:srgbClr val="008000"/>
    <a:srgbClr val="20693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7" d="100"/>
          <a:sy n="117" d="100"/>
        </p:scale>
        <p:origin x="27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911F78-53DC-4E06-8EF5-428F368BED61}" type="datetimeFigureOut">
              <a:rPr lang="en-US" smtClean="0"/>
              <a:t>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F884DD-5B07-4488-8A46-674AD13D6DA5}" type="slidenum">
              <a:rPr lang="en-US" smtClean="0"/>
              <a:t>‹#›</a:t>
            </a:fld>
            <a:endParaRPr lang="en-US"/>
          </a:p>
        </p:txBody>
      </p:sp>
    </p:spTree>
    <p:extLst>
      <p:ext uri="{BB962C8B-B14F-4D97-AF65-F5344CB8AC3E}">
        <p14:creationId xmlns:p14="http://schemas.microsoft.com/office/powerpoint/2010/main" val="3244811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0BE1C-B6BE-462D-A2A8-189A9DC4C9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DF659AF-E622-4F8D-83A0-0363E186AC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12BF90-A1D1-46A6-A38C-1E30A6DA1EF1}"/>
              </a:ext>
            </a:extLst>
          </p:cNvPr>
          <p:cNvSpPr>
            <a:spLocks noGrp="1"/>
          </p:cNvSpPr>
          <p:nvPr>
            <p:ph type="dt" sz="half" idx="10"/>
          </p:nvPr>
        </p:nvSpPr>
        <p:spPr/>
        <p:txBody>
          <a:bodyPr/>
          <a:lstStyle/>
          <a:p>
            <a:fld id="{C2F82C38-60D2-49AD-AFEF-782D93BB9C67}" type="datetimeFigureOut">
              <a:rPr lang="en-US" smtClean="0"/>
              <a:t>1/9/2024</a:t>
            </a:fld>
            <a:endParaRPr lang="en-US"/>
          </a:p>
        </p:txBody>
      </p:sp>
      <p:sp>
        <p:nvSpPr>
          <p:cNvPr id="5" name="Footer Placeholder 4">
            <a:extLst>
              <a:ext uri="{FF2B5EF4-FFF2-40B4-BE49-F238E27FC236}">
                <a16:creationId xmlns:a16="http://schemas.microsoft.com/office/drawing/2014/main" id="{DE308A8C-0ACB-4C44-8E13-04B3DE8F71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D2B0B6-ABF2-4700-967A-552B9F11AC01}"/>
              </a:ext>
            </a:extLst>
          </p:cNvPr>
          <p:cNvSpPr>
            <a:spLocks noGrp="1"/>
          </p:cNvSpPr>
          <p:nvPr>
            <p:ph type="sldNum" sz="quarter" idx="12"/>
          </p:nvPr>
        </p:nvSpPr>
        <p:spPr/>
        <p:txBody>
          <a:bodyPr/>
          <a:lstStyle/>
          <a:p>
            <a:fld id="{37A91E27-5E5C-406C-9BCA-4F9796EC25E6}" type="slidenum">
              <a:rPr lang="en-US" smtClean="0"/>
              <a:t>‹#›</a:t>
            </a:fld>
            <a:endParaRPr lang="en-US"/>
          </a:p>
        </p:txBody>
      </p:sp>
    </p:spTree>
    <p:extLst>
      <p:ext uri="{BB962C8B-B14F-4D97-AF65-F5344CB8AC3E}">
        <p14:creationId xmlns:p14="http://schemas.microsoft.com/office/powerpoint/2010/main" val="2726756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F8C6C-E6E1-45F4-8796-AA30230F9BA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ECE3279-849F-4F91-B14C-0EA53E50D8E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8920B1-0BB5-4440-AB48-3401AF3896CD}"/>
              </a:ext>
            </a:extLst>
          </p:cNvPr>
          <p:cNvSpPr>
            <a:spLocks noGrp="1"/>
          </p:cNvSpPr>
          <p:nvPr>
            <p:ph type="dt" sz="half" idx="10"/>
          </p:nvPr>
        </p:nvSpPr>
        <p:spPr/>
        <p:txBody>
          <a:bodyPr/>
          <a:lstStyle/>
          <a:p>
            <a:fld id="{C2F82C38-60D2-49AD-AFEF-782D93BB9C67}" type="datetimeFigureOut">
              <a:rPr lang="en-US" smtClean="0"/>
              <a:t>1/9/2024</a:t>
            </a:fld>
            <a:endParaRPr lang="en-US"/>
          </a:p>
        </p:txBody>
      </p:sp>
      <p:sp>
        <p:nvSpPr>
          <p:cNvPr id="5" name="Footer Placeholder 4">
            <a:extLst>
              <a:ext uri="{FF2B5EF4-FFF2-40B4-BE49-F238E27FC236}">
                <a16:creationId xmlns:a16="http://schemas.microsoft.com/office/drawing/2014/main" id="{404330E7-E32F-437B-8B1F-E3245D7DC9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5B28D6-8ACB-4680-A707-C877D6CA6B1A}"/>
              </a:ext>
            </a:extLst>
          </p:cNvPr>
          <p:cNvSpPr>
            <a:spLocks noGrp="1"/>
          </p:cNvSpPr>
          <p:nvPr>
            <p:ph type="sldNum" sz="quarter" idx="12"/>
          </p:nvPr>
        </p:nvSpPr>
        <p:spPr/>
        <p:txBody>
          <a:bodyPr/>
          <a:lstStyle/>
          <a:p>
            <a:fld id="{37A91E27-5E5C-406C-9BCA-4F9796EC25E6}" type="slidenum">
              <a:rPr lang="en-US" smtClean="0"/>
              <a:t>‹#›</a:t>
            </a:fld>
            <a:endParaRPr lang="en-US"/>
          </a:p>
        </p:txBody>
      </p:sp>
    </p:spTree>
    <p:extLst>
      <p:ext uri="{BB962C8B-B14F-4D97-AF65-F5344CB8AC3E}">
        <p14:creationId xmlns:p14="http://schemas.microsoft.com/office/powerpoint/2010/main" val="1718610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B5B335-216F-435C-A6C7-73A957F77C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C366DDD-1FF5-4653-A471-E3F7D4F168B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3CB7BD-1726-41AF-A22B-28775B94FF4F}"/>
              </a:ext>
            </a:extLst>
          </p:cNvPr>
          <p:cNvSpPr>
            <a:spLocks noGrp="1"/>
          </p:cNvSpPr>
          <p:nvPr>
            <p:ph type="dt" sz="half" idx="10"/>
          </p:nvPr>
        </p:nvSpPr>
        <p:spPr/>
        <p:txBody>
          <a:bodyPr/>
          <a:lstStyle/>
          <a:p>
            <a:fld id="{C2F82C38-60D2-49AD-AFEF-782D93BB9C67}" type="datetimeFigureOut">
              <a:rPr lang="en-US" smtClean="0"/>
              <a:t>1/9/2024</a:t>
            </a:fld>
            <a:endParaRPr lang="en-US"/>
          </a:p>
        </p:txBody>
      </p:sp>
      <p:sp>
        <p:nvSpPr>
          <p:cNvPr id="5" name="Footer Placeholder 4">
            <a:extLst>
              <a:ext uri="{FF2B5EF4-FFF2-40B4-BE49-F238E27FC236}">
                <a16:creationId xmlns:a16="http://schemas.microsoft.com/office/drawing/2014/main" id="{B4AB1EDB-BEC4-4D4C-A30E-93D4729959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02AD44-50A3-4302-9A33-DD2F324F23DF}"/>
              </a:ext>
            </a:extLst>
          </p:cNvPr>
          <p:cNvSpPr>
            <a:spLocks noGrp="1"/>
          </p:cNvSpPr>
          <p:nvPr>
            <p:ph type="sldNum" sz="quarter" idx="12"/>
          </p:nvPr>
        </p:nvSpPr>
        <p:spPr/>
        <p:txBody>
          <a:bodyPr/>
          <a:lstStyle/>
          <a:p>
            <a:fld id="{37A91E27-5E5C-406C-9BCA-4F9796EC25E6}" type="slidenum">
              <a:rPr lang="en-US" smtClean="0"/>
              <a:t>‹#›</a:t>
            </a:fld>
            <a:endParaRPr lang="en-US"/>
          </a:p>
        </p:txBody>
      </p:sp>
    </p:spTree>
    <p:extLst>
      <p:ext uri="{BB962C8B-B14F-4D97-AF65-F5344CB8AC3E}">
        <p14:creationId xmlns:p14="http://schemas.microsoft.com/office/powerpoint/2010/main" val="2161545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19946-EA3E-4B34-B784-265EE7F949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9055E8-813A-4312-B78D-41E8870D845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46524D-0C3B-4432-8321-FE31A818C752}"/>
              </a:ext>
            </a:extLst>
          </p:cNvPr>
          <p:cNvSpPr>
            <a:spLocks noGrp="1"/>
          </p:cNvSpPr>
          <p:nvPr>
            <p:ph type="dt" sz="half" idx="10"/>
          </p:nvPr>
        </p:nvSpPr>
        <p:spPr/>
        <p:txBody>
          <a:bodyPr/>
          <a:lstStyle/>
          <a:p>
            <a:fld id="{C2F82C38-60D2-49AD-AFEF-782D93BB9C67}" type="datetimeFigureOut">
              <a:rPr lang="en-US" smtClean="0"/>
              <a:t>1/9/2024</a:t>
            </a:fld>
            <a:endParaRPr lang="en-US"/>
          </a:p>
        </p:txBody>
      </p:sp>
      <p:sp>
        <p:nvSpPr>
          <p:cNvPr id="5" name="Footer Placeholder 4">
            <a:extLst>
              <a:ext uri="{FF2B5EF4-FFF2-40B4-BE49-F238E27FC236}">
                <a16:creationId xmlns:a16="http://schemas.microsoft.com/office/drawing/2014/main" id="{2256E4D5-834E-4E6D-9932-C4A95C7E24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DB669C-D349-4DED-8F9B-676353C1EEA6}"/>
              </a:ext>
            </a:extLst>
          </p:cNvPr>
          <p:cNvSpPr>
            <a:spLocks noGrp="1"/>
          </p:cNvSpPr>
          <p:nvPr>
            <p:ph type="sldNum" sz="quarter" idx="12"/>
          </p:nvPr>
        </p:nvSpPr>
        <p:spPr/>
        <p:txBody>
          <a:bodyPr/>
          <a:lstStyle/>
          <a:p>
            <a:fld id="{37A91E27-5E5C-406C-9BCA-4F9796EC25E6}" type="slidenum">
              <a:rPr lang="en-US" smtClean="0"/>
              <a:t>‹#›</a:t>
            </a:fld>
            <a:endParaRPr lang="en-US"/>
          </a:p>
        </p:txBody>
      </p:sp>
    </p:spTree>
    <p:extLst>
      <p:ext uri="{BB962C8B-B14F-4D97-AF65-F5344CB8AC3E}">
        <p14:creationId xmlns:p14="http://schemas.microsoft.com/office/powerpoint/2010/main" val="1299806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78A61-D82F-4A16-9C9F-CC971EC410F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CB8F38E-D180-4A6C-8556-99D4C90865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248FB68-0775-4453-A140-9878126ABEC7}"/>
              </a:ext>
            </a:extLst>
          </p:cNvPr>
          <p:cNvSpPr>
            <a:spLocks noGrp="1"/>
          </p:cNvSpPr>
          <p:nvPr>
            <p:ph type="dt" sz="half" idx="10"/>
          </p:nvPr>
        </p:nvSpPr>
        <p:spPr/>
        <p:txBody>
          <a:bodyPr/>
          <a:lstStyle/>
          <a:p>
            <a:fld id="{C2F82C38-60D2-49AD-AFEF-782D93BB9C67}" type="datetimeFigureOut">
              <a:rPr lang="en-US" smtClean="0"/>
              <a:t>1/9/2024</a:t>
            </a:fld>
            <a:endParaRPr lang="en-US"/>
          </a:p>
        </p:txBody>
      </p:sp>
      <p:sp>
        <p:nvSpPr>
          <p:cNvPr id="5" name="Footer Placeholder 4">
            <a:extLst>
              <a:ext uri="{FF2B5EF4-FFF2-40B4-BE49-F238E27FC236}">
                <a16:creationId xmlns:a16="http://schemas.microsoft.com/office/drawing/2014/main" id="{D4D2B50C-8FCC-486F-B32B-2232D71909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E92A56-D261-4222-822E-5550C5950F60}"/>
              </a:ext>
            </a:extLst>
          </p:cNvPr>
          <p:cNvSpPr>
            <a:spLocks noGrp="1"/>
          </p:cNvSpPr>
          <p:nvPr>
            <p:ph type="sldNum" sz="quarter" idx="12"/>
          </p:nvPr>
        </p:nvSpPr>
        <p:spPr/>
        <p:txBody>
          <a:bodyPr/>
          <a:lstStyle/>
          <a:p>
            <a:fld id="{37A91E27-5E5C-406C-9BCA-4F9796EC25E6}" type="slidenum">
              <a:rPr lang="en-US" smtClean="0"/>
              <a:t>‹#›</a:t>
            </a:fld>
            <a:endParaRPr lang="en-US"/>
          </a:p>
        </p:txBody>
      </p:sp>
    </p:spTree>
    <p:extLst>
      <p:ext uri="{BB962C8B-B14F-4D97-AF65-F5344CB8AC3E}">
        <p14:creationId xmlns:p14="http://schemas.microsoft.com/office/powerpoint/2010/main" val="3757396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EB978-CD8D-4AF7-9D03-D5BE477E93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77EC40-583B-494E-9C80-4D6F1DCAD78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2C8439C-10F9-4646-9053-6FB4A8AFB49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0F92C5A-6BC7-41C6-B3E3-76308812BDB9}"/>
              </a:ext>
            </a:extLst>
          </p:cNvPr>
          <p:cNvSpPr>
            <a:spLocks noGrp="1"/>
          </p:cNvSpPr>
          <p:nvPr>
            <p:ph type="dt" sz="half" idx="10"/>
          </p:nvPr>
        </p:nvSpPr>
        <p:spPr/>
        <p:txBody>
          <a:bodyPr/>
          <a:lstStyle/>
          <a:p>
            <a:fld id="{C2F82C38-60D2-49AD-AFEF-782D93BB9C67}" type="datetimeFigureOut">
              <a:rPr lang="en-US" smtClean="0"/>
              <a:t>1/9/2024</a:t>
            </a:fld>
            <a:endParaRPr lang="en-US"/>
          </a:p>
        </p:txBody>
      </p:sp>
      <p:sp>
        <p:nvSpPr>
          <p:cNvPr id="6" name="Footer Placeholder 5">
            <a:extLst>
              <a:ext uri="{FF2B5EF4-FFF2-40B4-BE49-F238E27FC236}">
                <a16:creationId xmlns:a16="http://schemas.microsoft.com/office/drawing/2014/main" id="{01B35ED5-DE8C-4066-978C-898CC7ED3B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4A23FD-1C02-4C38-8EB0-57EED437A04B}"/>
              </a:ext>
            </a:extLst>
          </p:cNvPr>
          <p:cNvSpPr>
            <a:spLocks noGrp="1"/>
          </p:cNvSpPr>
          <p:nvPr>
            <p:ph type="sldNum" sz="quarter" idx="12"/>
          </p:nvPr>
        </p:nvSpPr>
        <p:spPr/>
        <p:txBody>
          <a:bodyPr/>
          <a:lstStyle/>
          <a:p>
            <a:fld id="{37A91E27-5E5C-406C-9BCA-4F9796EC25E6}" type="slidenum">
              <a:rPr lang="en-US" smtClean="0"/>
              <a:t>‹#›</a:t>
            </a:fld>
            <a:endParaRPr lang="en-US"/>
          </a:p>
        </p:txBody>
      </p:sp>
    </p:spTree>
    <p:extLst>
      <p:ext uri="{BB962C8B-B14F-4D97-AF65-F5344CB8AC3E}">
        <p14:creationId xmlns:p14="http://schemas.microsoft.com/office/powerpoint/2010/main" val="4086673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6C4D7-10E5-4071-B697-237429AFB6F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A29D7D3-DD9F-44F4-83F3-F790F4DB5E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42BEFE7-858C-4FDB-B090-30AED838DE9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D0DBF87-9F83-4B72-B94C-E69C03F83B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FB052A2-B476-42E1-A7D4-48A0275EE33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AD23535-FA76-43C8-B755-1C9D0BE25534}"/>
              </a:ext>
            </a:extLst>
          </p:cNvPr>
          <p:cNvSpPr>
            <a:spLocks noGrp="1"/>
          </p:cNvSpPr>
          <p:nvPr>
            <p:ph type="dt" sz="half" idx="10"/>
          </p:nvPr>
        </p:nvSpPr>
        <p:spPr/>
        <p:txBody>
          <a:bodyPr/>
          <a:lstStyle/>
          <a:p>
            <a:fld id="{C2F82C38-60D2-49AD-AFEF-782D93BB9C67}" type="datetimeFigureOut">
              <a:rPr lang="en-US" smtClean="0"/>
              <a:t>1/9/2024</a:t>
            </a:fld>
            <a:endParaRPr lang="en-US"/>
          </a:p>
        </p:txBody>
      </p:sp>
      <p:sp>
        <p:nvSpPr>
          <p:cNvPr id="8" name="Footer Placeholder 7">
            <a:extLst>
              <a:ext uri="{FF2B5EF4-FFF2-40B4-BE49-F238E27FC236}">
                <a16:creationId xmlns:a16="http://schemas.microsoft.com/office/drawing/2014/main" id="{6D625E9B-ECC2-4D06-A63B-2582A4EDA41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51188D-4C57-4671-9AF6-93BBAB645970}"/>
              </a:ext>
            </a:extLst>
          </p:cNvPr>
          <p:cNvSpPr>
            <a:spLocks noGrp="1"/>
          </p:cNvSpPr>
          <p:nvPr>
            <p:ph type="sldNum" sz="quarter" idx="12"/>
          </p:nvPr>
        </p:nvSpPr>
        <p:spPr/>
        <p:txBody>
          <a:bodyPr/>
          <a:lstStyle/>
          <a:p>
            <a:fld id="{37A91E27-5E5C-406C-9BCA-4F9796EC25E6}" type="slidenum">
              <a:rPr lang="en-US" smtClean="0"/>
              <a:t>‹#›</a:t>
            </a:fld>
            <a:endParaRPr lang="en-US"/>
          </a:p>
        </p:txBody>
      </p:sp>
    </p:spTree>
    <p:extLst>
      <p:ext uri="{BB962C8B-B14F-4D97-AF65-F5344CB8AC3E}">
        <p14:creationId xmlns:p14="http://schemas.microsoft.com/office/powerpoint/2010/main" val="4282235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B2D50-7415-4DD2-B55D-8EB2E440C9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C4B4040-9662-4118-982F-D2F4C524BAFC}"/>
              </a:ext>
            </a:extLst>
          </p:cNvPr>
          <p:cNvSpPr>
            <a:spLocks noGrp="1"/>
          </p:cNvSpPr>
          <p:nvPr>
            <p:ph type="dt" sz="half" idx="10"/>
          </p:nvPr>
        </p:nvSpPr>
        <p:spPr/>
        <p:txBody>
          <a:bodyPr/>
          <a:lstStyle/>
          <a:p>
            <a:fld id="{C2F82C38-60D2-49AD-AFEF-782D93BB9C67}" type="datetimeFigureOut">
              <a:rPr lang="en-US" smtClean="0"/>
              <a:t>1/9/2024</a:t>
            </a:fld>
            <a:endParaRPr lang="en-US"/>
          </a:p>
        </p:txBody>
      </p:sp>
      <p:sp>
        <p:nvSpPr>
          <p:cNvPr id="4" name="Footer Placeholder 3">
            <a:extLst>
              <a:ext uri="{FF2B5EF4-FFF2-40B4-BE49-F238E27FC236}">
                <a16:creationId xmlns:a16="http://schemas.microsoft.com/office/drawing/2014/main" id="{FE34E28B-98F0-4BFD-9CA7-1A11333139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EF00580-51C4-4D50-B8A1-1A1E2475AE5C}"/>
              </a:ext>
            </a:extLst>
          </p:cNvPr>
          <p:cNvSpPr>
            <a:spLocks noGrp="1"/>
          </p:cNvSpPr>
          <p:nvPr>
            <p:ph type="sldNum" sz="quarter" idx="12"/>
          </p:nvPr>
        </p:nvSpPr>
        <p:spPr/>
        <p:txBody>
          <a:bodyPr/>
          <a:lstStyle/>
          <a:p>
            <a:fld id="{37A91E27-5E5C-406C-9BCA-4F9796EC25E6}" type="slidenum">
              <a:rPr lang="en-US" smtClean="0"/>
              <a:t>‹#›</a:t>
            </a:fld>
            <a:endParaRPr lang="en-US"/>
          </a:p>
        </p:txBody>
      </p:sp>
    </p:spTree>
    <p:extLst>
      <p:ext uri="{BB962C8B-B14F-4D97-AF65-F5344CB8AC3E}">
        <p14:creationId xmlns:p14="http://schemas.microsoft.com/office/powerpoint/2010/main" val="3766215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CEF39B-94C1-4DC6-93DC-ECA193DAC54C}"/>
              </a:ext>
            </a:extLst>
          </p:cNvPr>
          <p:cNvSpPr>
            <a:spLocks noGrp="1"/>
          </p:cNvSpPr>
          <p:nvPr>
            <p:ph type="dt" sz="half" idx="10"/>
          </p:nvPr>
        </p:nvSpPr>
        <p:spPr/>
        <p:txBody>
          <a:bodyPr/>
          <a:lstStyle/>
          <a:p>
            <a:fld id="{C2F82C38-60D2-49AD-AFEF-782D93BB9C67}" type="datetimeFigureOut">
              <a:rPr lang="en-US" smtClean="0"/>
              <a:t>1/9/2024</a:t>
            </a:fld>
            <a:endParaRPr lang="en-US"/>
          </a:p>
        </p:txBody>
      </p:sp>
      <p:sp>
        <p:nvSpPr>
          <p:cNvPr id="3" name="Footer Placeholder 2">
            <a:extLst>
              <a:ext uri="{FF2B5EF4-FFF2-40B4-BE49-F238E27FC236}">
                <a16:creationId xmlns:a16="http://schemas.microsoft.com/office/drawing/2014/main" id="{444135DC-25F5-4A1E-B070-3532C264D21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44DE3A5-BD3E-4607-8140-45EA956CA2F0}"/>
              </a:ext>
            </a:extLst>
          </p:cNvPr>
          <p:cNvSpPr>
            <a:spLocks noGrp="1"/>
          </p:cNvSpPr>
          <p:nvPr>
            <p:ph type="sldNum" sz="quarter" idx="12"/>
          </p:nvPr>
        </p:nvSpPr>
        <p:spPr/>
        <p:txBody>
          <a:bodyPr/>
          <a:lstStyle/>
          <a:p>
            <a:fld id="{37A91E27-5E5C-406C-9BCA-4F9796EC25E6}" type="slidenum">
              <a:rPr lang="en-US" smtClean="0"/>
              <a:t>‹#›</a:t>
            </a:fld>
            <a:endParaRPr lang="en-US"/>
          </a:p>
        </p:txBody>
      </p:sp>
    </p:spTree>
    <p:extLst>
      <p:ext uri="{BB962C8B-B14F-4D97-AF65-F5344CB8AC3E}">
        <p14:creationId xmlns:p14="http://schemas.microsoft.com/office/powerpoint/2010/main" val="3293253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1C692-AB1D-4BAD-9254-22A329A4A3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7663C0B-F279-4954-A71F-B14E849917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450CDA-7DC7-47B3-AF20-4F6C8B9628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48EF52-53A5-4B2F-9D61-6D0837E93BF5}"/>
              </a:ext>
            </a:extLst>
          </p:cNvPr>
          <p:cNvSpPr>
            <a:spLocks noGrp="1"/>
          </p:cNvSpPr>
          <p:nvPr>
            <p:ph type="dt" sz="half" idx="10"/>
          </p:nvPr>
        </p:nvSpPr>
        <p:spPr/>
        <p:txBody>
          <a:bodyPr/>
          <a:lstStyle/>
          <a:p>
            <a:fld id="{C2F82C38-60D2-49AD-AFEF-782D93BB9C67}" type="datetimeFigureOut">
              <a:rPr lang="en-US" smtClean="0"/>
              <a:t>1/9/2024</a:t>
            </a:fld>
            <a:endParaRPr lang="en-US"/>
          </a:p>
        </p:txBody>
      </p:sp>
      <p:sp>
        <p:nvSpPr>
          <p:cNvPr id="6" name="Footer Placeholder 5">
            <a:extLst>
              <a:ext uri="{FF2B5EF4-FFF2-40B4-BE49-F238E27FC236}">
                <a16:creationId xmlns:a16="http://schemas.microsoft.com/office/drawing/2014/main" id="{216CBFED-6053-4A01-856A-E438483B9A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660C2F-71B5-4241-AA43-036C028491B4}"/>
              </a:ext>
            </a:extLst>
          </p:cNvPr>
          <p:cNvSpPr>
            <a:spLocks noGrp="1"/>
          </p:cNvSpPr>
          <p:nvPr>
            <p:ph type="sldNum" sz="quarter" idx="12"/>
          </p:nvPr>
        </p:nvSpPr>
        <p:spPr/>
        <p:txBody>
          <a:bodyPr/>
          <a:lstStyle/>
          <a:p>
            <a:fld id="{37A91E27-5E5C-406C-9BCA-4F9796EC25E6}" type="slidenum">
              <a:rPr lang="en-US" smtClean="0"/>
              <a:t>‹#›</a:t>
            </a:fld>
            <a:endParaRPr lang="en-US"/>
          </a:p>
        </p:txBody>
      </p:sp>
    </p:spTree>
    <p:extLst>
      <p:ext uri="{BB962C8B-B14F-4D97-AF65-F5344CB8AC3E}">
        <p14:creationId xmlns:p14="http://schemas.microsoft.com/office/powerpoint/2010/main" val="1276543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7B9BE-59C3-4DCE-9A83-73D7E66AB6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C66D190-03DE-4BF6-AEF7-A68A0EC494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18F3F8C-218F-47D7-87FD-91D767C5D2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90AECB-1622-4993-A4E9-2AFD54E5AA29}"/>
              </a:ext>
            </a:extLst>
          </p:cNvPr>
          <p:cNvSpPr>
            <a:spLocks noGrp="1"/>
          </p:cNvSpPr>
          <p:nvPr>
            <p:ph type="dt" sz="half" idx="10"/>
          </p:nvPr>
        </p:nvSpPr>
        <p:spPr/>
        <p:txBody>
          <a:bodyPr/>
          <a:lstStyle/>
          <a:p>
            <a:fld id="{C2F82C38-60D2-49AD-AFEF-782D93BB9C67}" type="datetimeFigureOut">
              <a:rPr lang="en-US" smtClean="0"/>
              <a:t>1/9/2024</a:t>
            </a:fld>
            <a:endParaRPr lang="en-US"/>
          </a:p>
        </p:txBody>
      </p:sp>
      <p:sp>
        <p:nvSpPr>
          <p:cNvPr id="6" name="Footer Placeholder 5">
            <a:extLst>
              <a:ext uri="{FF2B5EF4-FFF2-40B4-BE49-F238E27FC236}">
                <a16:creationId xmlns:a16="http://schemas.microsoft.com/office/drawing/2014/main" id="{B484B0D2-70D6-49F9-AE25-E3D600C782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BA021A-360F-41FA-B990-59AAAA3FE234}"/>
              </a:ext>
            </a:extLst>
          </p:cNvPr>
          <p:cNvSpPr>
            <a:spLocks noGrp="1"/>
          </p:cNvSpPr>
          <p:nvPr>
            <p:ph type="sldNum" sz="quarter" idx="12"/>
          </p:nvPr>
        </p:nvSpPr>
        <p:spPr/>
        <p:txBody>
          <a:bodyPr/>
          <a:lstStyle/>
          <a:p>
            <a:fld id="{37A91E27-5E5C-406C-9BCA-4F9796EC25E6}" type="slidenum">
              <a:rPr lang="en-US" smtClean="0"/>
              <a:t>‹#›</a:t>
            </a:fld>
            <a:endParaRPr lang="en-US"/>
          </a:p>
        </p:txBody>
      </p:sp>
    </p:spTree>
    <p:extLst>
      <p:ext uri="{BB962C8B-B14F-4D97-AF65-F5344CB8AC3E}">
        <p14:creationId xmlns:p14="http://schemas.microsoft.com/office/powerpoint/2010/main" val="2852771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0693C"/>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C8A855B-5AA1-42DD-AE09-32F099EBD3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216E60F-5811-49CF-A862-FA2322F144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CAA4D0-F22F-401A-8A46-E1A7C4FD6C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F82C38-60D2-49AD-AFEF-782D93BB9C67}" type="datetimeFigureOut">
              <a:rPr lang="en-US" smtClean="0"/>
              <a:t>1/9/2024</a:t>
            </a:fld>
            <a:endParaRPr lang="en-US"/>
          </a:p>
        </p:txBody>
      </p:sp>
      <p:sp>
        <p:nvSpPr>
          <p:cNvPr id="5" name="Footer Placeholder 4">
            <a:extLst>
              <a:ext uri="{FF2B5EF4-FFF2-40B4-BE49-F238E27FC236}">
                <a16:creationId xmlns:a16="http://schemas.microsoft.com/office/drawing/2014/main" id="{959A2119-C298-4861-B698-781E581925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23AA2D1-A957-48D0-96BD-ADE73C84FF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A91E27-5E5C-406C-9BCA-4F9796EC25E6}" type="slidenum">
              <a:rPr lang="en-US" smtClean="0"/>
              <a:t>‹#›</a:t>
            </a:fld>
            <a:endParaRPr lang="en-US"/>
          </a:p>
        </p:txBody>
      </p:sp>
    </p:spTree>
    <p:extLst>
      <p:ext uri="{BB962C8B-B14F-4D97-AF65-F5344CB8AC3E}">
        <p14:creationId xmlns:p14="http://schemas.microsoft.com/office/powerpoint/2010/main" val="23620673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95B54-E7E8-43B5-921A-E0C7C9551048}"/>
              </a:ext>
            </a:extLst>
          </p:cNvPr>
          <p:cNvSpPr>
            <a:spLocks noGrp="1"/>
          </p:cNvSpPr>
          <p:nvPr>
            <p:ph type="ctrTitle"/>
          </p:nvPr>
        </p:nvSpPr>
        <p:spPr>
          <a:noFill/>
        </p:spPr>
        <p:txBody>
          <a:bodyPr anchor="ctr">
            <a:normAutofit/>
          </a:bodyPr>
          <a:lstStyle/>
          <a:p>
            <a:r>
              <a:rPr lang="en-US" sz="4800" dirty="0">
                <a:solidFill>
                  <a:srgbClr val="FFC000"/>
                </a:solidFill>
                <a:effectLst/>
                <a:latin typeface="Verdana" panose="020B0604030504040204" pitchFamily="34" charset="0"/>
                <a:ea typeface="Verdana" panose="020B0604030504040204" pitchFamily="34" charset="0"/>
                <a:cs typeface="Times New Roman" panose="02020603050405020304" pitchFamily="18" charset="0"/>
              </a:rPr>
              <a:t>Creating an Equity-Minded Syllabus </a:t>
            </a:r>
            <a:endParaRPr lang="en-US" sz="16600" dirty="0">
              <a:solidFill>
                <a:srgbClr val="FFC000"/>
              </a:solidFill>
              <a:latin typeface="Verdana" panose="020B0604030504040204" pitchFamily="34" charset="0"/>
              <a:ea typeface="Verdana" panose="020B0604030504040204" pitchFamily="34" charset="0"/>
            </a:endParaRPr>
          </a:p>
        </p:txBody>
      </p:sp>
      <p:pic>
        <p:nvPicPr>
          <p:cNvPr id="7" name="Picture 6">
            <a:extLst>
              <a:ext uri="{FF2B5EF4-FFF2-40B4-BE49-F238E27FC236}">
                <a16:creationId xmlns:a16="http://schemas.microsoft.com/office/drawing/2014/main" id="{E81F999F-C81D-4972-AD1F-2F3E720F2B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1888" y="5907653"/>
            <a:ext cx="4267200" cy="792692"/>
          </a:xfrm>
          <a:prstGeom prst="rect">
            <a:avLst/>
          </a:prstGeom>
          <a:ln>
            <a:noFill/>
          </a:ln>
          <a:effectLst>
            <a:softEdge rad="112500"/>
          </a:effectLst>
        </p:spPr>
      </p:pic>
      <p:sp>
        <p:nvSpPr>
          <p:cNvPr id="8" name="TextBox 7">
            <a:extLst>
              <a:ext uri="{FF2B5EF4-FFF2-40B4-BE49-F238E27FC236}">
                <a16:creationId xmlns:a16="http://schemas.microsoft.com/office/drawing/2014/main" id="{AA5593D3-66EC-4B32-A311-92ECF648A8FF}"/>
              </a:ext>
            </a:extLst>
          </p:cNvPr>
          <p:cNvSpPr txBox="1"/>
          <p:nvPr/>
        </p:nvSpPr>
        <p:spPr>
          <a:xfrm>
            <a:off x="2354317" y="3741683"/>
            <a:ext cx="7388773" cy="523220"/>
          </a:xfrm>
          <a:prstGeom prst="rect">
            <a:avLst/>
          </a:prstGeom>
          <a:noFill/>
        </p:spPr>
        <p:txBody>
          <a:bodyPr wrap="square" rtlCol="0">
            <a:spAutoFit/>
          </a:bodyPr>
          <a:lstStyle/>
          <a:p>
            <a:pPr algn="ctr"/>
            <a:r>
              <a:rPr lang="en-US" sz="2800" i="1" dirty="0">
                <a:solidFill>
                  <a:srgbClr val="FFC000"/>
                </a:solidFill>
              </a:rPr>
              <a:t>Adapted from Long Beach Community College</a:t>
            </a:r>
          </a:p>
        </p:txBody>
      </p:sp>
    </p:spTree>
    <p:extLst>
      <p:ext uri="{BB962C8B-B14F-4D97-AF65-F5344CB8AC3E}">
        <p14:creationId xmlns:p14="http://schemas.microsoft.com/office/powerpoint/2010/main" val="1873299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8BFBA7-9262-4AF8-9AB4-689B8B013F55}"/>
              </a:ext>
            </a:extLst>
          </p:cNvPr>
          <p:cNvSpPr>
            <a:spLocks noGrp="1"/>
          </p:cNvSpPr>
          <p:nvPr>
            <p:ph idx="1"/>
          </p:nvPr>
        </p:nvSpPr>
        <p:spPr>
          <a:xfrm>
            <a:off x="194441" y="118241"/>
            <a:ext cx="11803117" cy="6660931"/>
          </a:xfrm>
          <a:solidFill>
            <a:srgbClr val="FFC000"/>
          </a:solidFill>
        </p:spPr>
        <p:txBody>
          <a:bodyPr>
            <a:normAutofit/>
          </a:bodyPr>
          <a:lstStyle/>
          <a:p>
            <a:pPr marL="457200" lvl="1" indent="0">
              <a:lnSpc>
                <a:spcPct val="100000"/>
              </a:lnSpc>
              <a:spcBef>
                <a:spcPts val="600"/>
              </a:spcBef>
              <a:spcAft>
                <a:spcPts val="600"/>
              </a:spcAft>
              <a:buNone/>
            </a:pPr>
            <a:endParaRPr lang="en-US" i="1" dirty="0">
              <a:solidFill>
                <a:srgbClr val="008000"/>
              </a:solidFill>
              <a:effectLst/>
              <a:latin typeface="Verdana" panose="020B0604030504040204" pitchFamily="34" charset="0"/>
              <a:ea typeface="Verdana" panose="020B0604030504040204" pitchFamily="34" charset="0"/>
              <a:cs typeface="Times New Roman" panose="02020603050405020304" pitchFamily="18" charset="0"/>
            </a:endParaRPr>
          </a:p>
          <a:p>
            <a:pPr marL="342900" marR="0" lvl="0" indent="-342900">
              <a:lnSpc>
                <a:spcPct val="100000"/>
              </a:lnSpc>
              <a:spcBef>
                <a:spcPts val="600"/>
              </a:spcBef>
              <a:spcAft>
                <a:spcPts val="600"/>
              </a:spcAft>
              <a:buFont typeface="Wingdings" panose="05000000000000000000" pitchFamily="2" charset="2"/>
              <a:buChar char=""/>
            </a:pPr>
            <a:r>
              <a:rPr lang="en-US" sz="2400" i="1" dirty="0">
                <a:solidFill>
                  <a:srgbClr val="008000"/>
                </a:solidFill>
                <a:latin typeface="Verdana" panose="020B0604030504040204" pitchFamily="34" charset="0"/>
                <a:ea typeface="Verdana" panose="020B0604030504040204" pitchFamily="34" charset="0"/>
                <a:cs typeface="Times New Roman" panose="02020603050405020304" pitchFamily="18" charset="0"/>
              </a:rPr>
              <a:t>Va</a:t>
            </a:r>
            <a:r>
              <a:rPr lang="en-US" sz="2400" i="1" dirty="0">
                <a:solidFill>
                  <a:srgbClr val="008000"/>
                </a:solidFill>
                <a:effectLst/>
                <a:latin typeface="Verdana" panose="020B0604030504040204" pitchFamily="34" charset="0"/>
                <a:ea typeface="Verdana" panose="020B0604030504040204" pitchFamily="34" charset="0"/>
                <a:cs typeface="Times New Roman" panose="02020603050405020304" pitchFamily="18" charset="0"/>
              </a:rPr>
              <a:t>lidate and Partner </a:t>
            </a:r>
            <a:endParaRPr lang="en-US" sz="2400" i="1" dirty="0">
              <a:solidFill>
                <a:srgbClr val="008000"/>
              </a:solidFill>
              <a:latin typeface="Verdana" panose="020B0604030504040204" pitchFamily="34" charset="0"/>
              <a:ea typeface="Verdana" panose="020B0604030504040204" pitchFamily="34" charset="0"/>
              <a:cs typeface="Times New Roman" panose="02020603050405020304" pitchFamily="18" charset="0"/>
            </a:endParaRPr>
          </a:p>
          <a:p>
            <a:pPr marL="457200" lvl="1" indent="0">
              <a:lnSpc>
                <a:spcPct val="100000"/>
              </a:lnSpc>
              <a:spcBef>
                <a:spcPts val="600"/>
              </a:spcBef>
              <a:spcAft>
                <a:spcPts val="600"/>
              </a:spcAft>
              <a:buNone/>
            </a:pPr>
            <a:r>
              <a:rPr lang="en-US" dirty="0">
                <a:solidFill>
                  <a:srgbClr val="008000"/>
                </a:solidFill>
                <a:effectLst/>
                <a:latin typeface="Verdana" panose="020B0604030504040204" pitchFamily="34" charset="0"/>
                <a:ea typeface="Verdana" panose="020B0604030504040204" pitchFamily="34" charset="0"/>
                <a:cs typeface="Times New Roman" panose="02020603050405020304" pitchFamily="18" charset="0"/>
              </a:rPr>
              <a:t>Q: Is there anything else I should know about you and this course? </a:t>
            </a:r>
          </a:p>
          <a:p>
            <a:pPr marL="457200" lvl="1" indent="0">
              <a:lnSpc>
                <a:spcPct val="100000"/>
              </a:lnSpc>
              <a:spcBef>
                <a:spcPts val="600"/>
              </a:spcBef>
              <a:spcAft>
                <a:spcPts val="600"/>
              </a:spcAft>
              <a:buNone/>
            </a:pPr>
            <a:r>
              <a:rPr lang="en-US" dirty="0">
                <a:solidFill>
                  <a:srgbClr val="008000"/>
                </a:solidFill>
                <a:effectLst/>
                <a:latin typeface="Verdana" panose="020B0604030504040204" pitchFamily="34" charset="0"/>
                <a:ea typeface="Verdana" panose="020B0604030504040204" pitchFamily="34" charset="0"/>
                <a:cs typeface="Times New Roman" panose="02020603050405020304" pitchFamily="18" charset="0"/>
              </a:rPr>
              <a:t>A: Come to class ready to learn and to get work done, and you will see that I am a pretty reasonable teacher. Classroom disruptions, (side conversations, cell phone usage, inappropriate commentary) negatively affect everyone’s learning process. Our goal is to keep a collegial, open-minded, and respectful classroom culture, and maintaining positivity is part of that. </a:t>
            </a:r>
          </a:p>
        </p:txBody>
      </p:sp>
    </p:spTree>
    <p:extLst>
      <p:ext uri="{BB962C8B-B14F-4D97-AF65-F5344CB8AC3E}">
        <p14:creationId xmlns:p14="http://schemas.microsoft.com/office/powerpoint/2010/main" val="1659938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8BFBA7-9262-4AF8-9AB4-689B8B013F55}"/>
              </a:ext>
            </a:extLst>
          </p:cNvPr>
          <p:cNvSpPr>
            <a:spLocks noGrp="1"/>
          </p:cNvSpPr>
          <p:nvPr>
            <p:ph idx="1"/>
          </p:nvPr>
        </p:nvSpPr>
        <p:spPr>
          <a:xfrm>
            <a:off x="194441" y="118241"/>
            <a:ext cx="11803117" cy="6660931"/>
          </a:xfrm>
          <a:solidFill>
            <a:srgbClr val="FFC000"/>
          </a:solidFill>
        </p:spPr>
        <p:txBody>
          <a:bodyPr>
            <a:normAutofit/>
          </a:bodyPr>
          <a:lstStyle/>
          <a:p>
            <a:pPr>
              <a:lnSpc>
                <a:spcPct val="100000"/>
              </a:lnSpc>
              <a:spcBef>
                <a:spcPts val="600"/>
              </a:spcBef>
              <a:spcAft>
                <a:spcPts val="600"/>
              </a:spcAft>
              <a:buFont typeface="Wingdings" panose="05000000000000000000" pitchFamily="2" charset="2"/>
              <a:buChar char="ü"/>
            </a:pPr>
            <a:r>
              <a:rPr lang="en-US" sz="2400" i="1" dirty="0">
                <a:solidFill>
                  <a:srgbClr val="008000"/>
                </a:solidFill>
                <a:effectLst/>
                <a:latin typeface="Verdana" panose="020B0604030504040204" pitchFamily="34" charset="0"/>
                <a:ea typeface="Verdana" panose="020B0604030504040204" pitchFamily="34" charset="0"/>
                <a:cs typeface="Times New Roman" panose="02020603050405020304" pitchFamily="18" charset="0"/>
              </a:rPr>
              <a:t>Welcome and Partnership: </a:t>
            </a:r>
            <a:r>
              <a:rPr lang="en-US" sz="2400" dirty="0">
                <a:solidFill>
                  <a:srgbClr val="008000"/>
                </a:solidFill>
                <a:effectLst/>
                <a:latin typeface="Verdana" panose="020B0604030504040204" pitchFamily="34" charset="0"/>
                <a:ea typeface="Verdana" panose="020B0604030504040204" pitchFamily="34" charset="0"/>
                <a:cs typeface="Times New Roman" panose="02020603050405020304" pitchFamily="18" charset="0"/>
              </a:rPr>
              <a:t>I enjoy students stopping by my office. I will make time for anything you want to talk about. ….  </a:t>
            </a:r>
            <a:r>
              <a:rPr lang="en-US" sz="2400" dirty="0">
                <a:solidFill>
                  <a:srgbClr val="008000"/>
                </a:solidFill>
                <a:latin typeface="Verdana" panose="020B0604030504040204" pitchFamily="34" charset="0"/>
                <a:ea typeface="Verdana" panose="020B0604030504040204" pitchFamily="34" charset="0"/>
                <a:cs typeface="Times New Roman" panose="02020603050405020304" pitchFamily="18" charset="0"/>
              </a:rPr>
              <a:t>I hold “student hours” for you, and am always available at these times. \</a:t>
            </a:r>
          </a:p>
          <a:p>
            <a:pPr>
              <a:lnSpc>
                <a:spcPct val="100000"/>
              </a:lnSpc>
              <a:spcBef>
                <a:spcPts val="600"/>
              </a:spcBef>
              <a:spcAft>
                <a:spcPts val="600"/>
              </a:spcAft>
              <a:buFont typeface="Wingdings" panose="05000000000000000000" pitchFamily="2" charset="2"/>
              <a:buChar char="ü"/>
            </a:pPr>
            <a:endParaRPr lang="en-US" sz="2400" i="1" dirty="0">
              <a:solidFill>
                <a:srgbClr val="008000"/>
              </a:solidFill>
              <a:effectLst/>
              <a:latin typeface="Verdana" panose="020B0604030504040204" pitchFamily="34" charset="0"/>
              <a:ea typeface="Verdana" panose="020B0604030504040204" pitchFamily="34" charset="0"/>
              <a:cs typeface="Times New Roman" panose="02020603050405020304" pitchFamily="18" charset="0"/>
            </a:endParaRPr>
          </a:p>
          <a:p>
            <a:pPr>
              <a:lnSpc>
                <a:spcPct val="100000"/>
              </a:lnSpc>
              <a:spcBef>
                <a:spcPts val="600"/>
              </a:spcBef>
              <a:spcAft>
                <a:spcPts val="600"/>
              </a:spcAft>
              <a:buFont typeface="Wingdings" panose="05000000000000000000" pitchFamily="2" charset="2"/>
              <a:buChar char="ü"/>
            </a:pPr>
            <a:r>
              <a:rPr lang="en-US" sz="2400" i="1" dirty="0">
                <a:solidFill>
                  <a:srgbClr val="008000"/>
                </a:solidFill>
                <a:effectLst/>
                <a:latin typeface="Verdana" panose="020B0604030504040204" pitchFamily="34" charset="0"/>
                <a:ea typeface="Verdana" panose="020B0604030504040204" pitchFamily="34" charset="0"/>
                <a:cs typeface="Times New Roman" panose="02020603050405020304" pitchFamily="18" charset="0"/>
              </a:rPr>
              <a:t>Deconstruct, Validate, and Demystify: </a:t>
            </a:r>
            <a:r>
              <a:rPr lang="en-US" sz="2400" dirty="0">
                <a:solidFill>
                  <a:srgbClr val="008000"/>
                </a:solidFill>
                <a:effectLst/>
                <a:latin typeface="Verdana" panose="020B0604030504040204" pitchFamily="34" charset="0"/>
                <a:ea typeface="Verdana" panose="020B0604030504040204" pitchFamily="34" charset="0"/>
                <a:cs typeface="Times New Roman" panose="02020603050405020304" pitchFamily="18" charset="0"/>
              </a:rPr>
              <a:t>FRC is ready to help students meet personal challenges that are often a part of academics, career choices, and life goals. Sometimes this is just about identifying what these are and strategizing how to get there. Counseling is provided by mental health professionals. Here are some easy to reach resources... </a:t>
            </a:r>
          </a:p>
        </p:txBody>
      </p:sp>
    </p:spTree>
    <p:extLst>
      <p:ext uri="{BB962C8B-B14F-4D97-AF65-F5344CB8AC3E}">
        <p14:creationId xmlns:p14="http://schemas.microsoft.com/office/powerpoint/2010/main" val="3966084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7D21C2-E070-41B6-8773-3499120633F1}"/>
              </a:ext>
            </a:extLst>
          </p:cNvPr>
          <p:cNvSpPr>
            <a:spLocks noGrp="1"/>
          </p:cNvSpPr>
          <p:nvPr>
            <p:ph type="title"/>
          </p:nvPr>
        </p:nvSpPr>
        <p:spPr>
          <a:xfrm>
            <a:off x="228601" y="175942"/>
            <a:ext cx="10515600" cy="1325563"/>
          </a:xfrm>
        </p:spPr>
        <p:txBody>
          <a:bodyPr/>
          <a:lstStyle/>
          <a:p>
            <a:r>
              <a:rPr lang="en-US" dirty="0">
                <a:solidFill>
                  <a:srgbClr val="FFC000"/>
                </a:solidFill>
                <a:latin typeface="Verdana" panose="020B0604030504040204" pitchFamily="34" charset="0"/>
                <a:ea typeface="Verdana" panose="020B0604030504040204" pitchFamily="34" charset="0"/>
              </a:rPr>
              <a:t>To begin… </a:t>
            </a:r>
          </a:p>
        </p:txBody>
      </p:sp>
      <p:sp>
        <p:nvSpPr>
          <p:cNvPr id="5" name="Content Placeholder 4">
            <a:extLst>
              <a:ext uri="{FF2B5EF4-FFF2-40B4-BE49-F238E27FC236}">
                <a16:creationId xmlns:a16="http://schemas.microsoft.com/office/drawing/2014/main" id="{28407F2F-0C03-4A8D-A359-7A5F6198C2D6}"/>
              </a:ext>
            </a:extLst>
          </p:cNvPr>
          <p:cNvSpPr>
            <a:spLocks noGrp="1"/>
          </p:cNvSpPr>
          <p:nvPr>
            <p:ph sz="half" idx="1"/>
          </p:nvPr>
        </p:nvSpPr>
        <p:spPr>
          <a:xfrm>
            <a:off x="228601" y="1566042"/>
            <a:ext cx="6550571" cy="5118537"/>
          </a:xfrm>
        </p:spPr>
        <p:txBody>
          <a:bodyPr>
            <a:normAutofit/>
          </a:bodyPr>
          <a:lstStyle/>
          <a:p>
            <a:pPr marL="457200">
              <a:lnSpc>
                <a:spcPct val="100000"/>
              </a:lnSpc>
              <a:spcBef>
                <a:spcPts val="600"/>
              </a:spcBef>
              <a:spcAft>
                <a:spcPts val="600"/>
              </a:spcAft>
            </a:pPr>
            <a:r>
              <a:rPr lang="en-US" dirty="0">
                <a:solidFill>
                  <a:srgbClr val="FFC000"/>
                </a:solidFill>
                <a:effectLst/>
                <a:latin typeface="Verdana" panose="020B0604030504040204" pitchFamily="34" charset="0"/>
                <a:ea typeface="Verdana" panose="020B0604030504040204" pitchFamily="34" charset="0"/>
                <a:cs typeface="Times New Roman" panose="02020603050405020304" pitchFamily="18" charset="0"/>
              </a:rPr>
              <a:t>Some students need different supports to be successful, followed by the action to provide such support (often Disproportionately Impacted, DI groups).  </a:t>
            </a:r>
          </a:p>
          <a:p>
            <a:pPr marL="457200">
              <a:lnSpc>
                <a:spcPct val="100000"/>
              </a:lnSpc>
              <a:spcBef>
                <a:spcPts val="600"/>
              </a:spcBef>
              <a:spcAft>
                <a:spcPts val="600"/>
              </a:spcAft>
            </a:pPr>
            <a:r>
              <a:rPr lang="en-US" dirty="0">
                <a:solidFill>
                  <a:srgbClr val="FFC000"/>
                </a:solidFill>
                <a:effectLst/>
                <a:latin typeface="Verdana" panose="020B0604030504040204" pitchFamily="34" charset="0"/>
                <a:ea typeface="Verdana" panose="020B0604030504040204" pitchFamily="34" charset="0"/>
                <a:cs typeface="Times New Roman" panose="02020603050405020304" pitchFamily="18" charset="0"/>
              </a:rPr>
              <a:t>We have the opportunity to think about how our course design and classroom experience can address these equity challenges. </a:t>
            </a:r>
          </a:p>
          <a:p>
            <a:pPr marL="457200">
              <a:lnSpc>
                <a:spcPct val="100000"/>
              </a:lnSpc>
              <a:spcBef>
                <a:spcPts val="600"/>
              </a:spcBef>
              <a:spcAft>
                <a:spcPts val="600"/>
              </a:spcAft>
            </a:pPr>
            <a:endParaRPr lang="en-US" sz="4000" dirty="0">
              <a:solidFill>
                <a:srgbClr val="FFC000"/>
              </a:solidFill>
              <a:latin typeface="Verdana" panose="020B0604030504040204" pitchFamily="34" charset="0"/>
              <a:ea typeface="Verdana" panose="020B0604030504040204" pitchFamily="34" charset="0"/>
            </a:endParaRPr>
          </a:p>
        </p:txBody>
      </p:sp>
      <p:pic>
        <p:nvPicPr>
          <p:cNvPr id="7" name="Content Placeholder 6">
            <a:extLst>
              <a:ext uri="{FF2B5EF4-FFF2-40B4-BE49-F238E27FC236}">
                <a16:creationId xmlns:a16="http://schemas.microsoft.com/office/drawing/2014/main" id="{0088D7B9-EEF8-401C-BF1D-46932E7EA69C}"/>
              </a:ext>
            </a:extLst>
          </p:cNvPr>
          <p:cNvPicPr>
            <a:picLocks noGrp="1"/>
          </p:cNvPicPr>
          <p:nvPr>
            <p:ph sz="half" idx="2"/>
          </p:nvPr>
        </p:nvPicPr>
        <p:blipFill>
          <a:blip r:embed="rId2"/>
          <a:stretch>
            <a:fillRect/>
          </a:stretch>
        </p:blipFill>
        <p:spPr>
          <a:xfrm>
            <a:off x="6968359" y="1825625"/>
            <a:ext cx="4992413" cy="3983421"/>
          </a:xfrm>
          <a:prstGeom prst="rect">
            <a:avLst/>
          </a:prstGeom>
        </p:spPr>
      </p:pic>
    </p:spTree>
    <p:extLst>
      <p:ext uri="{BB962C8B-B14F-4D97-AF65-F5344CB8AC3E}">
        <p14:creationId xmlns:p14="http://schemas.microsoft.com/office/powerpoint/2010/main" val="2345546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39304-1A11-4197-B79D-B04D1F673732}"/>
              </a:ext>
            </a:extLst>
          </p:cNvPr>
          <p:cNvSpPr>
            <a:spLocks noGrp="1"/>
          </p:cNvSpPr>
          <p:nvPr>
            <p:ph type="title"/>
          </p:nvPr>
        </p:nvSpPr>
        <p:spPr/>
        <p:txBody>
          <a:bodyPr>
            <a:normAutofit/>
          </a:bodyPr>
          <a:lstStyle/>
          <a:p>
            <a:r>
              <a:rPr lang="en-US" dirty="0">
                <a:solidFill>
                  <a:srgbClr val="FFC000"/>
                </a:solidFill>
                <a:effectLst/>
                <a:latin typeface="Verdana" panose="020B0604030504040204" pitchFamily="34" charset="0"/>
                <a:ea typeface="Verdana" panose="020B0604030504040204" pitchFamily="34" charset="0"/>
                <a:cs typeface="Times New Roman" panose="02020603050405020304" pitchFamily="18" charset="0"/>
              </a:rPr>
              <a:t>Equity Challenges</a:t>
            </a:r>
            <a:endParaRPr lang="en-US" sz="8800" dirty="0">
              <a:solidFill>
                <a:srgbClr val="FFC000"/>
              </a:solidFill>
              <a:latin typeface="Verdana" panose="020B0604030504040204" pitchFamily="34" charset="0"/>
              <a:ea typeface="Verdana" panose="020B0604030504040204" pitchFamily="34" charset="0"/>
            </a:endParaRPr>
          </a:p>
        </p:txBody>
      </p:sp>
      <p:pic>
        <p:nvPicPr>
          <p:cNvPr id="7" name="Content Placeholder 6">
            <a:extLst>
              <a:ext uri="{FF2B5EF4-FFF2-40B4-BE49-F238E27FC236}">
                <a16:creationId xmlns:a16="http://schemas.microsoft.com/office/drawing/2014/main" id="{A75FAF3C-1E15-364B-84A1-3205E76E6B8B}"/>
              </a:ext>
            </a:extLst>
          </p:cNvPr>
          <p:cNvPicPr>
            <a:picLocks noGrp="1"/>
          </p:cNvPicPr>
          <p:nvPr>
            <p:ph idx="1"/>
          </p:nvPr>
        </p:nvPicPr>
        <p:blipFill rotWithShape="1">
          <a:blip r:embed="rId2"/>
          <a:srcRect l="5485" t="3767" r="2836" b="5418"/>
          <a:stretch/>
        </p:blipFill>
        <p:spPr>
          <a:xfrm>
            <a:off x="1502979" y="1776249"/>
            <a:ext cx="8944304" cy="4624552"/>
          </a:xfrm>
          <a:prstGeom prst="rect">
            <a:avLst/>
          </a:prstGeom>
        </p:spPr>
      </p:pic>
    </p:spTree>
    <p:extLst>
      <p:ext uri="{BB962C8B-B14F-4D97-AF65-F5344CB8AC3E}">
        <p14:creationId xmlns:p14="http://schemas.microsoft.com/office/powerpoint/2010/main" val="131901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8762A-B253-4F93-B783-F726E58B8B5E}"/>
              </a:ext>
            </a:extLst>
          </p:cNvPr>
          <p:cNvSpPr>
            <a:spLocks noGrp="1"/>
          </p:cNvSpPr>
          <p:nvPr>
            <p:ph type="title"/>
          </p:nvPr>
        </p:nvSpPr>
        <p:spPr/>
        <p:txBody>
          <a:bodyPr>
            <a:normAutofit/>
          </a:bodyPr>
          <a:lstStyle/>
          <a:p>
            <a:r>
              <a:rPr lang="en-US" dirty="0">
                <a:solidFill>
                  <a:srgbClr val="FFC000"/>
                </a:solidFill>
                <a:effectLst/>
                <a:latin typeface="Verdana" panose="020B0604030504040204" pitchFamily="34" charset="0"/>
                <a:ea typeface="Verdana" panose="020B0604030504040204" pitchFamily="34" charset="0"/>
                <a:cs typeface="Times New Roman" panose="02020603050405020304" pitchFamily="18" charset="0"/>
              </a:rPr>
              <a:t>The Syllabus and Equity</a:t>
            </a:r>
            <a:endParaRPr lang="en-US" sz="8800" dirty="0">
              <a:solidFill>
                <a:srgbClr val="FFC000"/>
              </a:solidFill>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0B0056A9-B30F-4D58-AC75-705579B98DE4}"/>
              </a:ext>
            </a:extLst>
          </p:cNvPr>
          <p:cNvSpPr>
            <a:spLocks noGrp="1"/>
          </p:cNvSpPr>
          <p:nvPr>
            <p:ph idx="1"/>
          </p:nvPr>
        </p:nvSpPr>
        <p:spPr>
          <a:xfrm>
            <a:off x="546538" y="1690688"/>
            <a:ext cx="11403724" cy="4983381"/>
          </a:xfrm>
        </p:spPr>
        <p:txBody>
          <a:bodyPr>
            <a:normAutofit/>
          </a:bodyPr>
          <a:lstStyle/>
          <a:p>
            <a:pPr marR="0" indent="0">
              <a:lnSpc>
                <a:spcPct val="100000"/>
              </a:lnSpc>
              <a:spcBef>
                <a:spcPts val="1200"/>
              </a:spcBef>
              <a:spcAft>
                <a:spcPts val="1200"/>
              </a:spcAft>
              <a:buNone/>
            </a:pPr>
            <a:r>
              <a:rPr lang="en-US" dirty="0">
                <a:solidFill>
                  <a:srgbClr val="FFC000"/>
                </a:solidFill>
                <a:effectLst/>
                <a:latin typeface="Verdana" panose="020B0604030504040204" pitchFamily="34" charset="0"/>
                <a:ea typeface="Verdana" panose="020B0604030504040204" pitchFamily="34" charset="0"/>
                <a:cs typeface="Times New Roman" panose="02020603050405020304" pitchFamily="18" charset="0"/>
              </a:rPr>
              <a:t>The syllabus… </a:t>
            </a:r>
          </a:p>
          <a:p>
            <a:pPr marL="685800" indent="-457200">
              <a:lnSpc>
                <a:spcPct val="100000"/>
              </a:lnSpc>
              <a:spcBef>
                <a:spcPts val="1200"/>
              </a:spcBef>
              <a:spcAft>
                <a:spcPts val="1200"/>
              </a:spcAft>
            </a:pPr>
            <a:r>
              <a:rPr lang="en-US" dirty="0">
                <a:solidFill>
                  <a:srgbClr val="FFC000"/>
                </a:solidFill>
                <a:effectLst/>
                <a:latin typeface="Verdana" panose="020B0604030504040204" pitchFamily="34" charset="0"/>
                <a:ea typeface="Verdana" panose="020B0604030504040204" pitchFamily="34" charset="0"/>
                <a:cs typeface="Times New Roman" panose="02020603050405020304" pitchFamily="18" charset="0"/>
              </a:rPr>
              <a:t>presents a chance to engage with our students before the first class meeting; </a:t>
            </a:r>
          </a:p>
          <a:p>
            <a:pPr marL="685800" indent="-457200">
              <a:lnSpc>
                <a:spcPct val="100000"/>
              </a:lnSpc>
              <a:spcBef>
                <a:spcPts val="1200"/>
              </a:spcBef>
              <a:spcAft>
                <a:spcPts val="1200"/>
              </a:spcAft>
            </a:pPr>
            <a:r>
              <a:rPr lang="en-US" dirty="0">
                <a:solidFill>
                  <a:srgbClr val="FFC000"/>
                </a:solidFill>
                <a:effectLst/>
                <a:latin typeface="Verdana" panose="020B0604030504040204" pitchFamily="34" charset="0"/>
                <a:ea typeface="Verdana" panose="020B0604030504040204" pitchFamily="34" charset="0"/>
                <a:cs typeface="Times New Roman" panose="02020603050405020304" pitchFamily="18" charset="0"/>
              </a:rPr>
              <a:t>can reinforce and reproduce the norms that generally align with the experience of only particular (non–DI) students, or can counter those norms and rules; </a:t>
            </a:r>
          </a:p>
          <a:p>
            <a:pPr marL="685800" indent="-457200">
              <a:lnSpc>
                <a:spcPct val="100000"/>
              </a:lnSpc>
              <a:spcBef>
                <a:spcPts val="1200"/>
              </a:spcBef>
              <a:spcAft>
                <a:spcPts val="1200"/>
              </a:spcAft>
            </a:pPr>
            <a:r>
              <a:rPr lang="en-US" dirty="0">
                <a:solidFill>
                  <a:srgbClr val="FFC000"/>
                </a:solidFill>
                <a:effectLst/>
                <a:latin typeface="Verdana" panose="020B0604030504040204" pitchFamily="34" charset="0"/>
                <a:ea typeface="Verdana" panose="020B0604030504040204" pitchFamily="34" charset="0"/>
                <a:cs typeface="Times New Roman" panose="02020603050405020304" pitchFamily="18" charset="0"/>
              </a:rPr>
              <a:t>can demystify the ambiguous processes that characterize college, for example, how to be “successful.”</a:t>
            </a:r>
          </a:p>
          <a:p>
            <a:pPr marL="0" marR="0" indent="0">
              <a:lnSpc>
                <a:spcPct val="100000"/>
              </a:lnSpc>
              <a:spcBef>
                <a:spcPts val="1200"/>
              </a:spcBef>
              <a:spcAft>
                <a:spcPts val="12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34471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8762A-B253-4F93-B783-F726E58B8B5E}"/>
              </a:ext>
            </a:extLst>
          </p:cNvPr>
          <p:cNvSpPr>
            <a:spLocks noGrp="1"/>
          </p:cNvSpPr>
          <p:nvPr>
            <p:ph type="title"/>
          </p:nvPr>
        </p:nvSpPr>
        <p:spPr>
          <a:xfrm>
            <a:off x="596463" y="207475"/>
            <a:ext cx="10515600" cy="1325563"/>
          </a:xfrm>
        </p:spPr>
        <p:txBody>
          <a:bodyPr>
            <a:normAutofit/>
          </a:bodyPr>
          <a:lstStyle/>
          <a:p>
            <a:pPr marL="0" marR="0">
              <a:spcBef>
                <a:spcPts val="0"/>
              </a:spcBef>
              <a:spcAft>
                <a:spcPts val="0"/>
              </a:spcAft>
            </a:pPr>
            <a:r>
              <a:rPr lang="en-US" dirty="0">
                <a:solidFill>
                  <a:srgbClr val="FFC000"/>
                </a:solidFill>
                <a:effectLst/>
                <a:latin typeface="Verdana" panose="020B0604030504040204" pitchFamily="34" charset="0"/>
                <a:ea typeface="Verdana" panose="020B0604030504040204" pitchFamily="34" charset="0"/>
                <a:cs typeface="Times New Roman" panose="02020603050405020304" pitchFamily="18" charset="0"/>
              </a:rPr>
              <a:t>Equity Precepts</a:t>
            </a:r>
          </a:p>
        </p:txBody>
      </p:sp>
      <p:sp>
        <p:nvSpPr>
          <p:cNvPr id="3" name="Content Placeholder 2">
            <a:extLst>
              <a:ext uri="{FF2B5EF4-FFF2-40B4-BE49-F238E27FC236}">
                <a16:creationId xmlns:a16="http://schemas.microsoft.com/office/drawing/2014/main" id="{0B0056A9-B30F-4D58-AC75-705579B98DE4}"/>
              </a:ext>
            </a:extLst>
          </p:cNvPr>
          <p:cNvSpPr>
            <a:spLocks noGrp="1"/>
          </p:cNvSpPr>
          <p:nvPr>
            <p:ph sz="half" idx="1"/>
          </p:nvPr>
        </p:nvSpPr>
        <p:spPr>
          <a:xfrm>
            <a:off x="178677" y="1533038"/>
            <a:ext cx="5841124" cy="5117487"/>
          </a:xfrm>
        </p:spPr>
        <p:txBody>
          <a:bodyPr>
            <a:normAutofit fontScale="77500" lnSpcReduction="20000"/>
          </a:bodyPr>
          <a:lstStyle/>
          <a:p>
            <a:pPr marL="457200" marR="0">
              <a:lnSpc>
                <a:spcPct val="120000"/>
              </a:lnSpc>
              <a:spcBef>
                <a:spcPts val="1200"/>
              </a:spcBef>
              <a:spcAft>
                <a:spcPts val="1200"/>
              </a:spcAft>
            </a:pPr>
            <a:r>
              <a:rPr lang="en-US" sz="3100" dirty="0">
                <a:solidFill>
                  <a:srgbClr val="FFC000"/>
                </a:solidFill>
                <a:effectLst/>
                <a:latin typeface="Verdana" panose="020B0604030504040204" pitchFamily="34" charset="0"/>
                <a:ea typeface="Verdana" panose="020B0604030504040204" pitchFamily="34" charset="0"/>
                <a:cs typeface="Times New Roman" panose="02020603050405020304" pitchFamily="18" charset="0"/>
              </a:rPr>
              <a:t>WELCOME: Create a classroom culture where students develop a sense of connectedness and belonging.</a:t>
            </a:r>
          </a:p>
          <a:p>
            <a:pPr marL="457200" marR="0">
              <a:lnSpc>
                <a:spcPct val="120000"/>
              </a:lnSpc>
              <a:spcBef>
                <a:spcPts val="1200"/>
              </a:spcBef>
              <a:spcAft>
                <a:spcPts val="1200"/>
              </a:spcAft>
            </a:pPr>
            <a:r>
              <a:rPr lang="en-US" sz="3100" dirty="0">
                <a:solidFill>
                  <a:srgbClr val="FFC000"/>
                </a:solidFill>
                <a:effectLst/>
                <a:latin typeface="Verdana" panose="020B0604030504040204" pitchFamily="34" charset="0"/>
                <a:ea typeface="Verdana" panose="020B0604030504040204" pitchFamily="34" charset="0"/>
                <a:cs typeface="Times New Roman" panose="02020603050405020304" pitchFamily="18" charset="0"/>
              </a:rPr>
              <a:t>PARTNER: Create a partnership in which faculty and students work together to ensure success. </a:t>
            </a:r>
          </a:p>
          <a:p>
            <a:pPr marL="457200">
              <a:lnSpc>
                <a:spcPct val="120000"/>
              </a:lnSpc>
              <a:spcBef>
                <a:spcPts val="1200"/>
              </a:spcBef>
              <a:spcAft>
                <a:spcPts val="1200"/>
              </a:spcAft>
            </a:pPr>
            <a:r>
              <a:rPr lang="en-US" sz="3100" dirty="0">
                <a:solidFill>
                  <a:srgbClr val="FFC000"/>
                </a:solidFill>
                <a:effectLst/>
                <a:latin typeface="Verdana" panose="020B0604030504040204" pitchFamily="34" charset="0"/>
                <a:ea typeface="Verdana" panose="020B0604030504040204" pitchFamily="34" charset="0"/>
                <a:cs typeface="Times New Roman" panose="02020603050405020304" pitchFamily="18" charset="0"/>
              </a:rPr>
              <a:t>VALIDATE: Validate each student’s ability to be successful.</a:t>
            </a:r>
          </a:p>
          <a:p>
            <a:pPr marL="457200" marR="0">
              <a:lnSpc>
                <a:spcPct val="110000"/>
              </a:lnSpc>
              <a:spcBef>
                <a:spcPts val="1200"/>
              </a:spcBef>
              <a:spcAft>
                <a:spcPts val="1200"/>
              </a:spcAft>
            </a:pPr>
            <a:endParaRPr lang="en-US" sz="1800" dirty="0">
              <a:solidFill>
                <a:srgbClr val="FFC000"/>
              </a:solidFill>
              <a:effectLst/>
              <a:latin typeface="Verdana" panose="020B0604030504040204" pitchFamily="34" charset="0"/>
              <a:ea typeface="Verdana" panose="020B0604030504040204" pitchFamily="34"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50C1506D-6B0A-4D4A-A72C-E5F98C3D6C9E}"/>
              </a:ext>
            </a:extLst>
          </p:cNvPr>
          <p:cNvSpPr>
            <a:spLocks noGrp="1"/>
          </p:cNvSpPr>
          <p:nvPr>
            <p:ph sz="half" idx="2"/>
          </p:nvPr>
        </p:nvSpPr>
        <p:spPr>
          <a:xfrm>
            <a:off x="6172199" y="1533038"/>
            <a:ext cx="5914698" cy="5117487"/>
          </a:xfrm>
        </p:spPr>
        <p:txBody>
          <a:bodyPr>
            <a:noAutofit/>
          </a:bodyPr>
          <a:lstStyle/>
          <a:p>
            <a:pPr marL="457200" marR="0">
              <a:lnSpc>
                <a:spcPct val="100000"/>
              </a:lnSpc>
              <a:spcBef>
                <a:spcPts val="1200"/>
              </a:spcBef>
              <a:spcAft>
                <a:spcPts val="1200"/>
              </a:spcAft>
            </a:pPr>
            <a:r>
              <a:rPr lang="en-US" sz="2400" dirty="0">
                <a:solidFill>
                  <a:srgbClr val="FFC000"/>
                </a:solidFill>
                <a:effectLst/>
                <a:latin typeface="Verdana" panose="020B0604030504040204" pitchFamily="34" charset="0"/>
                <a:ea typeface="Verdana" panose="020B0604030504040204" pitchFamily="34" charset="0"/>
                <a:cs typeface="Times New Roman" panose="02020603050405020304" pitchFamily="18" charset="0"/>
              </a:rPr>
              <a:t>EMPOWER: Engage and empower through curriculum relevant to students’ lives.</a:t>
            </a:r>
          </a:p>
          <a:p>
            <a:pPr marL="457200" marR="0">
              <a:lnSpc>
                <a:spcPct val="100000"/>
              </a:lnSpc>
              <a:spcBef>
                <a:spcPts val="1200"/>
              </a:spcBef>
              <a:spcAft>
                <a:spcPts val="1200"/>
              </a:spcAft>
            </a:pPr>
            <a:r>
              <a:rPr lang="en-US" sz="2400" dirty="0">
                <a:solidFill>
                  <a:srgbClr val="FFC000"/>
                </a:solidFill>
                <a:effectLst/>
                <a:latin typeface="Verdana" panose="020B0604030504040204" pitchFamily="34" charset="0"/>
                <a:ea typeface="Verdana" panose="020B0604030504040204" pitchFamily="34" charset="0"/>
                <a:cs typeface="Times New Roman" panose="02020603050405020304" pitchFamily="18" charset="0"/>
              </a:rPr>
              <a:t>REPRESENT: Represent the diversity of our community and the world in curriculum and assignments.  </a:t>
            </a:r>
          </a:p>
          <a:p>
            <a:pPr marL="457200" marR="0">
              <a:lnSpc>
                <a:spcPct val="100000"/>
              </a:lnSpc>
              <a:spcBef>
                <a:spcPts val="1200"/>
              </a:spcBef>
              <a:spcAft>
                <a:spcPts val="1200"/>
              </a:spcAft>
            </a:pPr>
            <a:r>
              <a:rPr lang="en-US" sz="2400" dirty="0">
                <a:solidFill>
                  <a:srgbClr val="FFC000"/>
                </a:solidFill>
                <a:effectLst/>
                <a:latin typeface="Verdana" panose="020B0604030504040204" pitchFamily="34" charset="0"/>
                <a:ea typeface="Verdana" panose="020B0604030504040204" pitchFamily="34" charset="0"/>
                <a:cs typeface="Times New Roman" panose="02020603050405020304" pitchFamily="18" charset="0"/>
              </a:rPr>
              <a:t>DEMYSTIFY: Demystify educational policies, practices, norms, and transfer requirements.</a:t>
            </a:r>
          </a:p>
        </p:txBody>
      </p:sp>
    </p:spTree>
    <p:extLst>
      <p:ext uri="{BB962C8B-B14F-4D97-AF65-F5344CB8AC3E}">
        <p14:creationId xmlns:p14="http://schemas.microsoft.com/office/powerpoint/2010/main" val="2426936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76ADF685-F2A2-4924-A6CD-D00347ED5ABD}"/>
              </a:ext>
            </a:extLst>
          </p:cNvPr>
          <p:cNvSpPr>
            <a:spLocks noGrp="1"/>
          </p:cNvSpPr>
          <p:nvPr>
            <p:ph idx="1"/>
          </p:nvPr>
        </p:nvSpPr>
        <p:spPr>
          <a:xfrm>
            <a:off x="838200" y="861848"/>
            <a:ext cx="10515600" cy="5315115"/>
          </a:xfrm>
        </p:spPr>
        <p:txBody>
          <a:bodyPr>
            <a:normAutofit/>
          </a:bodyPr>
          <a:lstStyle/>
          <a:p>
            <a:pPr>
              <a:lnSpc>
                <a:spcPct val="100000"/>
              </a:lnSpc>
              <a:spcBef>
                <a:spcPts val="600"/>
              </a:spcBef>
              <a:spcAft>
                <a:spcPts val="600"/>
              </a:spcAft>
            </a:pPr>
            <a:r>
              <a:rPr lang="en-US" sz="3200" dirty="0">
                <a:solidFill>
                  <a:srgbClr val="FFC000"/>
                </a:solidFill>
                <a:effectLst/>
                <a:latin typeface="Verdana" panose="020B0604030504040204" pitchFamily="34" charset="0"/>
                <a:ea typeface="Verdana" panose="020B0604030504040204" pitchFamily="34" charset="0"/>
                <a:cs typeface="Times New Roman" panose="02020603050405020304" pitchFamily="18" charset="0"/>
              </a:rPr>
              <a:t>An equity-minded syllabus is just </a:t>
            </a:r>
            <a:r>
              <a:rPr lang="en-US" sz="3200" i="1" u="sng" dirty="0">
                <a:solidFill>
                  <a:srgbClr val="FFC000"/>
                </a:solidFill>
                <a:effectLst/>
                <a:latin typeface="Verdana" panose="020B0604030504040204" pitchFamily="34" charset="0"/>
                <a:ea typeface="Verdana" panose="020B0604030504040204" pitchFamily="34" charset="0"/>
                <a:cs typeface="Times New Roman" panose="02020603050405020304" pitchFamily="18" charset="0"/>
              </a:rPr>
              <a:t>one </a:t>
            </a:r>
            <a:r>
              <a:rPr lang="en-US" sz="3200" dirty="0">
                <a:solidFill>
                  <a:srgbClr val="FFC000"/>
                </a:solidFill>
                <a:effectLst/>
                <a:latin typeface="Verdana" panose="020B0604030504040204" pitchFamily="34" charset="0"/>
                <a:ea typeface="Verdana" panose="020B0604030504040204" pitchFamily="34" charset="0"/>
                <a:cs typeface="Times New Roman" panose="02020603050405020304" pitchFamily="18" charset="0"/>
              </a:rPr>
              <a:t>important step to meeting the needs of our diverse student population. </a:t>
            </a:r>
            <a:br>
              <a:rPr lang="en-US" sz="3200" dirty="0">
                <a:solidFill>
                  <a:srgbClr val="FFC000"/>
                </a:solidFill>
                <a:effectLst/>
                <a:latin typeface="Verdana" panose="020B0604030504040204" pitchFamily="34" charset="0"/>
                <a:ea typeface="Verdana" panose="020B0604030504040204" pitchFamily="34" charset="0"/>
                <a:cs typeface="Times New Roman" panose="02020603050405020304" pitchFamily="18" charset="0"/>
              </a:rPr>
            </a:br>
            <a:endParaRPr lang="en-US" sz="3200" dirty="0">
              <a:solidFill>
                <a:srgbClr val="FFC000"/>
              </a:solidFill>
              <a:effectLst/>
              <a:latin typeface="Verdana" panose="020B0604030504040204" pitchFamily="34" charset="0"/>
              <a:ea typeface="Verdana" panose="020B0604030504040204" pitchFamily="34" charset="0"/>
              <a:cs typeface="Times New Roman" panose="02020603050405020304" pitchFamily="18" charset="0"/>
            </a:endParaRPr>
          </a:p>
          <a:p>
            <a:pPr>
              <a:lnSpc>
                <a:spcPct val="100000"/>
              </a:lnSpc>
              <a:spcBef>
                <a:spcPts val="600"/>
              </a:spcBef>
              <a:spcAft>
                <a:spcPts val="600"/>
              </a:spcAft>
            </a:pPr>
            <a:r>
              <a:rPr lang="en-US" sz="3200" dirty="0">
                <a:solidFill>
                  <a:srgbClr val="FFC000"/>
                </a:solidFill>
                <a:effectLst/>
                <a:latin typeface="Verdana" panose="020B0604030504040204" pitchFamily="34" charset="0"/>
                <a:ea typeface="Verdana" panose="020B0604030504040204" pitchFamily="34" charset="0"/>
                <a:cs typeface="Times New Roman" panose="02020603050405020304" pitchFamily="18" charset="0"/>
              </a:rPr>
              <a:t>Consider the precepts as a model that can be scaled up to any lesson plan, class activity, or assignment. </a:t>
            </a:r>
          </a:p>
          <a:p>
            <a:pPr marL="0" indent="0">
              <a:lnSpc>
                <a:spcPct val="100000"/>
              </a:lnSpc>
              <a:spcBef>
                <a:spcPts val="600"/>
              </a:spcBef>
              <a:spcAft>
                <a:spcPts val="600"/>
              </a:spcAft>
              <a:buNone/>
            </a:pPr>
            <a:endParaRPr lang="en-US" sz="4400" dirty="0"/>
          </a:p>
        </p:txBody>
      </p:sp>
    </p:spTree>
    <p:extLst>
      <p:ext uri="{BB962C8B-B14F-4D97-AF65-F5344CB8AC3E}">
        <p14:creationId xmlns:p14="http://schemas.microsoft.com/office/powerpoint/2010/main" val="2921638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D56FC58-36D0-4D19-85B2-2220A23FC2AE}"/>
              </a:ext>
            </a:extLst>
          </p:cNvPr>
          <p:cNvSpPr>
            <a:spLocks noGrp="1"/>
          </p:cNvSpPr>
          <p:nvPr>
            <p:ph type="title"/>
          </p:nvPr>
        </p:nvSpPr>
        <p:spPr>
          <a:xfrm>
            <a:off x="743606" y="76906"/>
            <a:ext cx="10515600" cy="1325563"/>
          </a:xfrm>
        </p:spPr>
        <p:txBody>
          <a:bodyPr/>
          <a:lstStyle/>
          <a:p>
            <a:r>
              <a:rPr lang="en-US" dirty="0">
                <a:solidFill>
                  <a:srgbClr val="FFC000"/>
                </a:solidFill>
                <a:latin typeface="Verdana" panose="020B0604030504040204" pitchFamily="34" charset="0"/>
                <a:ea typeface="Verdana" panose="020B0604030504040204" pitchFamily="34" charset="0"/>
              </a:rPr>
              <a:t>Ideas</a:t>
            </a:r>
          </a:p>
        </p:txBody>
      </p:sp>
      <p:sp>
        <p:nvSpPr>
          <p:cNvPr id="6" name="Content Placeholder 5">
            <a:extLst>
              <a:ext uri="{FF2B5EF4-FFF2-40B4-BE49-F238E27FC236}">
                <a16:creationId xmlns:a16="http://schemas.microsoft.com/office/drawing/2014/main" id="{4D301EA2-0D14-419F-8B39-778E853BC045}"/>
              </a:ext>
            </a:extLst>
          </p:cNvPr>
          <p:cNvSpPr>
            <a:spLocks noGrp="1"/>
          </p:cNvSpPr>
          <p:nvPr>
            <p:ph idx="1"/>
          </p:nvPr>
        </p:nvSpPr>
        <p:spPr>
          <a:xfrm>
            <a:off x="220717" y="1099148"/>
            <a:ext cx="11708524" cy="1702676"/>
          </a:xfrm>
        </p:spPr>
        <p:txBody>
          <a:bodyPr/>
          <a:lstStyle/>
          <a:p>
            <a:pPr>
              <a:lnSpc>
                <a:spcPct val="100000"/>
              </a:lnSpc>
              <a:spcBef>
                <a:spcPts val="600"/>
              </a:spcBef>
              <a:spcAft>
                <a:spcPts val="600"/>
              </a:spcAft>
            </a:pPr>
            <a:r>
              <a:rPr lang="en-US" dirty="0">
                <a:solidFill>
                  <a:srgbClr val="FFC000"/>
                </a:solidFill>
                <a:latin typeface="Verdana" panose="020B0604030504040204" pitchFamily="34" charset="0"/>
                <a:ea typeface="Verdana" panose="020B0604030504040204" pitchFamily="34" charset="0"/>
              </a:rPr>
              <a:t>Welcome message: Create a classroom culture where students develop a sense of connectedness and belonging. “Welcome to this class! …”</a:t>
            </a:r>
          </a:p>
          <a:p>
            <a:pPr marL="0" indent="0">
              <a:buNone/>
            </a:pPr>
            <a:endParaRPr lang="en-US" dirty="0"/>
          </a:p>
        </p:txBody>
      </p:sp>
      <p:sp>
        <p:nvSpPr>
          <p:cNvPr id="9" name="TextBox 8">
            <a:extLst>
              <a:ext uri="{FF2B5EF4-FFF2-40B4-BE49-F238E27FC236}">
                <a16:creationId xmlns:a16="http://schemas.microsoft.com/office/drawing/2014/main" id="{0F380A3F-BECB-4402-8CED-86AA2ABBBDE4}"/>
              </a:ext>
            </a:extLst>
          </p:cNvPr>
          <p:cNvSpPr txBox="1"/>
          <p:nvPr/>
        </p:nvSpPr>
        <p:spPr>
          <a:xfrm>
            <a:off x="262760" y="2535622"/>
            <a:ext cx="11666482" cy="4108817"/>
          </a:xfrm>
          <a:prstGeom prst="rect">
            <a:avLst/>
          </a:prstGeom>
          <a:solidFill>
            <a:srgbClr val="FFC000"/>
          </a:solidFill>
        </p:spPr>
        <p:txBody>
          <a:bodyPr wrap="square" rtlCol="0">
            <a:spAutoFit/>
          </a:bodyPr>
          <a:lstStyle/>
          <a:p>
            <a:pPr marL="342900" indent="-342900">
              <a:spcBef>
                <a:spcPts val="1200"/>
              </a:spcBef>
              <a:spcAft>
                <a:spcPts val="600"/>
              </a:spcAft>
              <a:buFont typeface="Wingdings" panose="05000000000000000000" pitchFamily="2" charset="2"/>
              <a:buChar char="ü"/>
            </a:pPr>
            <a:r>
              <a:rPr lang="en-US" sz="2400" b="1" dirty="0">
                <a:solidFill>
                  <a:srgbClr val="008000"/>
                </a:solidFill>
                <a:latin typeface="Verdana" panose="020B0604030504040204" pitchFamily="34" charset="0"/>
                <a:ea typeface="Verdana" panose="020B0604030504040204" pitchFamily="34" charset="0"/>
              </a:rPr>
              <a:t>Partnership: </a:t>
            </a:r>
            <a:r>
              <a:rPr lang="en-US" sz="2400" dirty="0">
                <a:solidFill>
                  <a:srgbClr val="008000"/>
                </a:solidFill>
                <a:latin typeface="Verdana" panose="020B0604030504040204" pitchFamily="34" charset="0"/>
                <a:ea typeface="Verdana" panose="020B0604030504040204" pitchFamily="34" charset="0"/>
              </a:rPr>
              <a:t>“I look forward to a great semester as we learn together.”</a:t>
            </a:r>
          </a:p>
          <a:p>
            <a:pPr marL="342900" indent="-342900">
              <a:spcBef>
                <a:spcPts val="1200"/>
              </a:spcBef>
              <a:spcAft>
                <a:spcPts val="600"/>
              </a:spcAft>
              <a:buFont typeface="Wingdings" panose="05000000000000000000" pitchFamily="2" charset="2"/>
              <a:buChar char="ü"/>
            </a:pPr>
            <a:r>
              <a:rPr lang="en-US" sz="2400" b="1" dirty="0">
                <a:solidFill>
                  <a:srgbClr val="008000"/>
                </a:solidFill>
                <a:latin typeface="Verdana" panose="020B0604030504040204" pitchFamily="34" charset="0"/>
                <a:ea typeface="Verdana" panose="020B0604030504040204" pitchFamily="34" charset="0"/>
              </a:rPr>
              <a:t>Validate: </a:t>
            </a:r>
            <a:r>
              <a:rPr lang="en-US" sz="2400" dirty="0">
                <a:solidFill>
                  <a:srgbClr val="008000"/>
                </a:solidFill>
                <a:latin typeface="Verdana" panose="020B0604030504040204" pitchFamily="34" charset="0"/>
                <a:ea typeface="Verdana" panose="020B0604030504040204" pitchFamily="34" charset="0"/>
              </a:rPr>
              <a:t>“Anyone is able to earn high grades in this class if they are willing to put in some hard work. You don’t need to have a background in [topic/discipline] to learn and be successful. I will provide you with the tools to pass this class, but you still need to do the work.”  </a:t>
            </a:r>
          </a:p>
          <a:p>
            <a:pPr marL="342900" indent="-342900">
              <a:spcBef>
                <a:spcPts val="1200"/>
              </a:spcBef>
              <a:spcAft>
                <a:spcPts val="600"/>
              </a:spcAft>
              <a:buFont typeface="Wingdings" panose="05000000000000000000" pitchFamily="2" charset="2"/>
              <a:buChar char="ü"/>
            </a:pPr>
            <a:r>
              <a:rPr lang="en-US" sz="2400" b="1" dirty="0">
                <a:solidFill>
                  <a:srgbClr val="008000"/>
                </a:solidFill>
                <a:latin typeface="Verdana" panose="020B0604030504040204" pitchFamily="34" charset="0"/>
                <a:ea typeface="Verdana" panose="020B0604030504040204" pitchFamily="34" charset="0"/>
              </a:rPr>
              <a:t>Represent: </a:t>
            </a:r>
            <a:r>
              <a:rPr lang="en-US" sz="2400" dirty="0">
                <a:solidFill>
                  <a:srgbClr val="008000"/>
                </a:solidFill>
                <a:latin typeface="Verdana" panose="020B0604030504040204" pitchFamily="34" charset="0"/>
                <a:ea typeface="Verdana" panose="020B0604030504040204" pitchFamily="34" charset="0"/>
              </a:rPr>
              <a:t>Together we will explore many aspects of these topics from various lenses and experiences. We will celebrate the diversity of contributions and perspectives in [topic/discipline].”     </a:t>
            </a:r>
          </a:p>
          <a:p>
            <a:pPr marL="342900" indent="-342900">
              <a:spcBef>
                <a:spcPts val="1200"/>
              </a:spcBef>
              <a:spcAft>
                <a:spcPts val="600"/>
              </a:spcAft>
              <a:buFont typeface="Wingdings" panose="05000000000000000000" pitchFamily="2" charset="2"/>
              <a:buChar char="ü"/>
            </a:pPr>
            <a:r>
              <a:rPr lang="en-US" sz="2400" b="1" dirty="0">
                <a:solidFill>
                  <a:srgbClr val="008000"/>
                </a:solidFill>
                <a:latin typeface="Verdana" panose="020B0604030504040204" pitchFamily="34" charset="0"/>
                <a:ea typeface="Verdana" panose="020B0604030504040204" pitchFamily="34" charset="0"/>
              </a:rPr>
              <a:t>Excite: </a:t>
            </a:r>
            <a:r>
              <a:rPr lang="en-US" sz="2400" dirty="0">
                <a:solidFill>
                  <a:srgbClr val="008000"/>
                </a:solidFill>
                <a:latin typeface="Verdana" panose="020B0604030504040204" pitchFamily="34" charset="0"/>
                <a:ea typeface="Verdana" panose="020B0604030504040204" pitchFamily="34" charset="0"/>
              </a:rPr>
              <a:t>“This is going to be a great semester! “</a:t>
            </a:r>
          </a:p>
        </p:txBody>
      </p:sp>
    </p:spTree>
    <p:extLst>
      <p:ext uri="{BB962C8B-B14F-4D97-AF65-F5344CB8AC3E}">
        <p14:creationId xmlns:p14="http://schemas.microsoft.com/office/powerpoint/2010/main" val="3309142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8BFBA7-9262-4AF8-9AB4-689B8B013F55}"/>
              </a:ext>
            </a:extLst>
          </p:cNvPr>
          <p:cNvSpPr>
            <a:spLocks noGrp="1"/>
          </p:cNvSpPr>
          <p:nvPr>
            <p:ph idx="1"/>
          </p:nvPr>
        </p:nvSpPr>
        <p:spPr>
          <a:xfrm>
            <a:off x="199697" y="189186"/>
            <a:ext cx="11845158" cy="6484883"/>
          </a:xfrm>
          <a:solidFill>
            <a:srgbClr val="FFC000"/>
          </a:solidFill>
        </p:spPr>
        <p:txBody>
          <a:bodyPr>
            <a:normAutofit/>
          </a:bodyPr>
          <a:lstStyle/>
          <a:p>
            <a:pPr marL="342900" marR="0" lvl="0" indent="-342900">
              <a:lnSpc>
                <a:spcPct val="110000"/>
              </a:lnSpc>
              <a:spcBef>
                <a:spcPts val="600"/>
              </a:spcBef>
              <a:spcAft>
                <a:spcPts val="600"/>
              </a:spcAft>
              <a:buFont typeface="Wingdings" panose="05000000000000000000" pitchFamily="2" charset="2"/>
              <a:buChar char=""/>
            </a:pPr>
            <a:r>
              <a:rPr lang="en-US" sz="2400" i="1" dirty="0">
                <a:solidFill>
                  <a:srgbClr val="008000"/>
                </a:solidFill>
                <a:effectLst/>
                <a:latin typeface="Verdana" panose="020B0604030504040204" pitchFamily="34" charset="0"/>
                <a:ea typeface="Verdana" panose="020B0604030504040204" pitchFamily="34" charset="0"/>
                <a:cs typeface="Times New Roman" panose="02020603050405020304" pitchFamily="18" charset="0"/>
              </a:rPr>
              <a:t>Demystify Policies </a:t>
            </a:r>
            <a:endParaRPr lang="en-US" sz="2400" dirty="0">
              <a:solidFill>
                <a:srgbClr val="008000"/>
              </a:solidFill>
              <a:effectLst/>
              <a:latin typeface="Verdana" panose="020B0604030504040204" pitchFamily="34" charset="0"/>
              <a:ea typeface="Verdana" panose="020B0604030504040204" pitchFamily="34" charset="0"/>
              <a:cs typeface="Times New Roman" panose="02020603050405020304" pitchFamily="18" charset="0"/>
            </a:endParaRPr>
          </a:p>
          <a:p>
            <a:pPr marL="457200" lvl="1" indent="0">
              <a:lnSpc>
                <a:spcPct val="110000"/>
              </a:lnSpc>
              <a:spcBef>
                <a:spcPts val="600"/>
              </a:spcBef>
              <a:spcAft>
                <a:spcPts val="600"/>
              </a:spcAft>
              <a:buNone/>
            </a:pPr>
            <a:r>
              <a:rPr lang="en-US" dirty="0">
                <a:solidFill>
                  <a:srgbClr val="008000"/>
                </a:solidFill>
                <a:effectLst/>
                <a:latin typeface="Verdana" panose="020B0604030504040204" pitchFamily="34" charset="0"/>
                <a:ea typeface="Verdana" panose="020B0604030504040204" pitchFamily="34" charset="0"/>
                <a:cs typeface="Times New Roman" panose="02020603050405020304" pitchFamily="18" charset="0"/>
              </a:rPr>
              <a:t>Q: Do I need to come to class? </a:t>
            </a:r>
          </a:p>
          <a:p>
            <a:pPr marL="457200" lvl="1" indent="0">
              <a:lnSpc>
                <a:spcPct val="110000"/>
              </a:lnSpc>
              <a:spcBef>
                <a:spcPts val="600"/>
              </a:spcBef>
              <a:spcAft>
                <a:spcPts val="600"/>
              </a:spcAft>
              <a:buNone/>
            </a:pPr>
            <a:r>
              <a:rPr lang="en-US" dirty="0">
                <a:solidFill>
                  <a:srgbClr val="008000"/>
                </a:solidFill>
                <a:effectLst/>
                <a:latin typeface="Verdana" panose="020B0604030504040204" pitchFamily="34" charset="0"/>
                <a:ea typeface="Verdana" panose="020B0604030504040204" pitchFamily="34" charset="0"/>
                <a:cs typeface="Times New Roman" panose="02020603050405020304" pitchFamily="18" charset="0"/>
              </a:rPr>
              <a:t>A: Yes, attendance is very important and a student with many absences will lose out on being part of the learning community. Please notify me in in advance when missing class, if possible. Walking into class late can be very distracting to me and other students, so please arrive on time and plan to stay the entire time. We have limited hours to learn together! </a:t>
            </a:r>
          </a:p>
          <a:p>
            <a:pPr marL="457200" lvl="1" indent="0">
              <a:lnSpc>
                <a:spcPct val="110000"/>
              </a:lnSpc>
              <a:spcBef>
                <a:spcPts val="600"/>
              </a:spcBef>
              <a:spcAft>
                <a:spcPts val="600"/>
              </a:spcAft>
              <a:buNone/>
            </a:pPr>
            <a:r>
              <a:rPr lang="en-US" dirty="0">
                <a:solidFill>
                  <a:srgbClr val="008000"/>
                </a:solidFill>
                <a:latin typeface="Verdana" panose="020B0604030504040204" pitchFamily="34" charset="0"/>
                <a:ea typeface="Verdana" panose="020B0604030504040204" pitchFamily="34" charset="0"/>
                <a:cs typeface="Times New Roman" panose="02020603050405020304" pitchFamily="18" charset="0"/>
              </a:rPr>
              <a:t>Q: </a:t>
            </a:r>
            <a:r>
              <a:rPr lang="en-US" dirty="0">
                <a:solidFill>
                  <a:srgbClr val="008000"/>
                </a:solidFill>
                <a:effectLst/>
                <a:latin typeface="Verdana" panose="020B0604030504040204" pitchFamily="34" charset="0"/>
                <a:ea typeface="Verdana" panose="020B0604030504040204" pitchFamily="34" charset="0"/>
                <a:cs typeface="Times New Roman" panose="02020603050405020304" pitchFamily="18" charset="0"/>
              </a:rPr>
              <a:t>What is your cell phone policy? Laptops? </a:t>
            </a:r>
          </a:p>
          <a:p>
            <a:pPr marL="457200" lvl="1" indent="0">
              <a:lnSpc>
                <a:spcPct val="110000"/>
              </a:lnSpc>
              <a:spcBef>
                <a:spcPts val="600"/>
              </a:spcBef>
              <a:spcAft>
                <a:spcPts val="600"/>
              </a:spcAft>
              <a:buNone/>
            </a:pPr>
            <a:r>
              <a:rPr lang="en-US" dirty="0">
                <a:solidFill>
                  <a:srgbClr val="008000"/>
                </a:solidFill>
                <a:latin typeface="Verdana" panose="020B0604030504040204" pitchFamily="34" charset="0"/>
                <a:ea typeface="Verdana" panose="020B0604030504040204" pitchFamily="34" charset="0"/>
                <a:cs typeface="Times New Roman" panose="02020603050405020304" pitchFamily="18" charset="0"/>
              </a:rPr>
              <a:t>A: </a:t>
            </a:r>
            <a:r>
              <a:rPr lang="en-US" dirty="0">
                <a:solidFill>
                  <a:srgbClr val="008000"/>
                </a:solidFill>
                <a:effectLst/>
                <a:latin typeface="Verdana" panose="020B0604030504040204" pitchFamily="34" charset="0"/>
                <a:ea typeface="Verdana" panose="020B0604030504040204" pitchFamily="34" charset="0"/>
                <a:cs typeface="Times New Roman" panose="02020603050405020304" pitchFamily="18" charset="0"/>
              </a:rPr>
              <a:t>Please keep cell phones silenced and away during class time. They can be very distracting for you, me, and other students. Students who need to use laptops must sit in the first two rows of the classroom to minimize distractions. </a:t>
            </a:r>
          </a:p>
          <a:p>
            <a:pPr marL="457200" lvl="1" indent="0">
              <a:lnSpc>
                <a:spcPct val="110000"/>
              </a:lnSpc>
              <a:spcBef>
                <a:spcPts val="600"/>
              </a:spcBef>
              <a:spcAft>
                <a:spcPts val="600"/>
              </a:spcAft>
              <a:buNone/>
            </a:pPr>
            <a:endParaRPr lang="en-US" dirty="0">
              <a:solidFill>
                <a:srgbClr val="008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80251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8BFBA7-9262-4AF8-9AB4-689B8B013F55}"/>
              </a:ext>
            </a:extLst>
          </p:cNvPr>
          <p:cNvSpPr>
            <a:spLocks noGrp="1"/>
          </p:cNvSpPr>
          <p:nvPr>
            <p:ph idx="1"/>
          </p:nvPr>
        </p:nvSpPr>
        <p:spPr>
          <a:xfrm>
            <a:off x="199697" y="189186"/>
            <a:ext cx="11845158" cy="6484883"/>
          </a:xfrm>
          <a:solidFill>
            <a:srgbClr val="FFC000"/>
          </a:solidFill>
        </p:spPr>
        <p:txBody>
          <a:bodyPr>
            <a:normAutofit/>
          </a:bodyPr>
          <a:lstStyle/>
          <a:p>
            <a:pPr marL="342900" marR="0" lvl="0" indent="-342900">
              <a:lnSpc>
                <a:spcPct val="110000"/>
              </a:lnSpc>
              <a:spcBef>
                <a:spcPts val="600"/>
              </a:spcBef>
              <a:spcAft>
                <a:spcPts val="600"/>
              </a:spcAft>
              <a:buFont typeface="Wingdings" panose="05000000000000000000" pitchFamily="2" charset="2"/>
              <a:buChar char=""/>
            </a:pPr>
            <a:r>
              <a:rPr lang="en-US" sz="2400" i="1" dirty="0">
                <a:solidFill>
                  <a:srgbClr val="008000"/>
                </a:solidFill>
                <a:effectLst/>
                <a:latin typeface="Verdana" panose="020B0604030504040204" pitchFamily="34" charset="0"/>
                <a:ea typeface="Verdana" panose="020B0604030504040204" pitchFamily="34" charset="0"/>
                <a:cs typeface="Times New Roman" panose="02020603050405020304" pitchFamily="18" charset="0"/>
              </a:rPr>
              <a:t>Demystify Policies </a:t>
            </a:r>
            <a:endParaRPr lang="en-US" sz="2400" dirty="0">
              <a:solidFill>
                <a:srgbClr val="008000"/>
              </a:solidFill>
              <a:effectLst/>
              <a:latin typeface="Verdana" panose="020B0604030504040204" pitchFamily="34" charset="0"/>
              <a:ea typeface="Verdana" panose="020B0604030504040204" pitchFamily="34" charset="0"/>
              <a:cs typeface="Times New Roman" panose="02020603050405020304" pitchFamily="18" charset="0"/>
            </a:endParaRPr>
          </a:p>
          <a:p>
            <a:pPr marL="457200" lvl="1" indent="0">
              <a:lnSpc>
                <a:spcPct val="110000"/>
              </a:lnSpc>
              <a:spcBef>
                <a:spcPts val="600"/>
              </a:spcBef>
              <a:spcAft>
                <a:spcPts val="600"/>
              </a:spcAft>
              <a:buNone/>
            </a:pPr>
            <a:r>
              <a:rPr lang="en-US" dirty="0">
                <a:solidFill>
                  <a:srgbClr val="008000"/>
                </a:solidFill>
                <a:effectLst/>
                <a:latin typeface="Verdana" panose="020B0604030504040204" pitchFamily="34" charset="0"/>
                <a:ea typeface="Verdana" panose="020B0604030504040204" pitchFamily="34" charset="0"/>
                <a:cs typeface="Times New Roman" panose="02020603050405020304" pitchFamily="18" charset="0"/>
              </a:rPr>
              <a:t>Q: How do I contact my teacher? </a:t>
            </a:r>
          </a:p>
          <a:p>
            <a:pPr marL="457200" lvl="1" indent="0">
              <a:lnSpc>
                <a:spcPct val="110000"/>
              </a:lnSpc>
              <a:spcBef>
                <a:spcPts val="600"/>
              </a:spcBef>
              <a:spcAft>
                <a:spcPts val="600"/>
              </a:spcAft>
              <a:buNone/>
            </a:pPr>
            <a:r>
              <a:rPr lang="en-US" dirty="0">
                <a:solidFill>
                  <a:srgbClr val="008000"/>
                </a:solidFill>
                <a:effectLst/>
                <a:latin typeface="Verdana" panose="020B0604030504040204" pitchFamily="34" charset="0"/>
                <a:ea typeface="Verdana" panose="020B0604030504040204" pitchFamily="34" charset="0"/>
                <a:cs typeface="Times New Roman" panose="02020603050405020304" pitchFamily="18" charset="0"/>
              </a:rPr>
              <a:t>A: When you email me, put your name and class in the subject line. Here’s an example: </a:t>
            </a:r>
            <a:r>
              <a:rPr lang="en-US" i="1" dirty="0">
                <a:solidFill>
                  <a:srgbClr val="008000"/>
                </a:solidFill>
                <a:effectLst/>
                <a:latin typeface="Verdana" panose="020B0604030504040204" pitchFamily="34" charset="0"/>
                <a:ea typeface="Verdana" panose="020B0604030504040204" pitchFamily="34" charset="0"/>
                <a:cs typeface="Times New Roman" panose="02020603050405020304" pitchFamily="18" charset="0"/>
              </a:rPr>
              <a:t>Subject:  Russel Reid, MATH 220, MWF 9 am</a:t>
            </a:r>
          </a:p>
          <a:p>
            <a:pPr marL="457200" lvl="1" indent="0">
              <a:lnSpc>
                <a:spcPct val="110000"/>
              </a:lnSpc>
              <a:spcBef>
                <a:spcPts val="600"/>
              </a:spcBef>
              <a:spcAft>
                <a:spcPts val="600"/>
              </a:spcAft>
              <a:buNone/>
            </a:pPr>
            <a:r>
              <a:rPr lang="en-US" dirty="0">
                <a:solidFill>
                  <a:srgbClr val="008000"/>
                </a:solidFill>
                <a:effectLst/>
                <a:latin typeface="Verdana" panose="020B0604030504040204" pitchFamily="34" charset="0"/>
                <a:ea typeface="Verdana" panose="020B0604030504040204" pitchFamily="34" charset="0"/>
                <a:cs typeface="Times New Roman" panose="02020603050405020304" pitchFamily="18" charset="0"/>
              </a:rPr>
              <a:t>Q: May I eat/drink in class? </a:t>
            </a:r>
          </a:p>
          <a:p>
            <a:pPr marL="457200" lvl="1" indent="0">
              <a:lnSpc>
                <a:spcPct val="110000"/>
              </a:lnSpc>
              <a:spcBef>
                <a:spcPts val="600"/>
              </a:spcBef>
              <a:spcAft>
                <a:spcPts val="600"/>
              </a:spcAft>
              <a:buNone/>
            </a:pPr>
            <a:r>
              <a:rPr lang="en-US" dirty="0">
                <a:solidFill>
                  <a:srgbClr val="008000"/>
                </a:solidFill>
                <a:effectLst/>
                <a:latin typeface="Verdana" panose="020B0604030504040204" pitchFamily="34" charset="0"/>
                <a:ea typeface="Verdana" panose="020B0604030504040204" pitchFamily="34" charset="0"/>
                <a:cs typeface="Times New Roman" panose="02020603050405020304" pitchFamily="18" charset="0"/>
              </a:rPr>
              <a:t>A: To prevent a mess, and out of respect for our hard-working facilities team, food is not allowed in the classroom. Drinks with lids are okay.</a:t>
            </a:r>
          </a:p>
          <a:p>
            <a:pPr marL="457200" lvl="1" indent="0">
              <a:lnSpc>
                <a:spcPct val="100000"/>
              </a:lnSpc>
              <a:spcBef>
                <a:spcPts val="600"/>
              </a:spcBef>
              <a:spcAft>
                <a:spcPts val="600"/>
              </a:spcAft>
              <a:buNone/>
            </a:pPr>
            <a:r>
              <a:rPr lang="en-US" dirty="0">
                <a:solidFill>
                  <a:srgbClr val="008000"/>
                </a:solidFill>
                <a:effectLst/>
                <a:latin typeface="Verdana" panose="020B0604030504040204" pitchFamily="34" charset="0"/>
                <a:ea typeface="Verdana" panose="020B0604030504040204" pitchFamily="34" charset="0"/>
                <a:cs typeface="Times New Roman" panose="02020603050405020304" pitchFamily="18" charset="0"/>
              </a:rPr>
              <a:t>Q: What will we do in class, and what do I need to do before a class?  </a:t>
            </a:r>
          </a:p>
          <a:p>
            <a:pPr marL="457200" lvl="1" indent="0">
              <a:lnSpc>
                <a:spcPct val="100000"/>
              </a:lnSpc>
              <a:spcBef>
                <a:spcPts val="600"/>
              </a:spcBef>
              <a:spcAft>
                <a:spcPts val="600"/>
              </a:spcAft>
              <a:buNone/>
            </a:pPr>
            <a:r>
              <a:rPr lang="en-US" dirty="0">
                <a:solidFill>
                  <a:srgbClr val="008000"/>
                </a:solidFill>
                <a:effectLst/>
                <a:latin typeface="Verdana" panose="020B0604030504040204" pitchFamily="34" charset="0"/>
                <a:ea typeface="Verdana" panose="020B0604030504040204" pitchFamily="34" charset="0"/>
                <a:cs typeface="Times New Roman" panose="02020603050405020304" pitchFamily="18" charset="0"/>
              </a:rPr>
              <a:t>A: Class time will consist of lecture, discussion, reading, and group collaboration. Be ready to take notes, work with a group, and answer questions. Come to class having read the textbook chapters and other assigned readings. </a:t>
            </a:r>
            <a:endParaRPr lang="en-US" i="1" dirty="0">
              <a:solidFill>
                <a:srgbClr val="008000"/>
              </a:solidFill>
              <a:latin typeface="Verdana" panose="020B0604030504040204" pitchFamily="34" charset="0"/>
              <a:ea typeface="Verdana" panose="020B0604030504040204" pitchFamily="34" charset="0"/>
              <a:cs typeface="Times New Roman" panose="02020603050405020304" pitchFamily="18" charset="0"/>
            </a:endParaRPr>
          </a:p>
          <a:p>
            <a:pPr marL="457200" lvl="1" indent="0">
              <a:lnSpc>
                <a:spcPct val="110000"/>
              </a:lnSpc>
              <a:spcBef>
                <a:spcPts val="600"/>
              </a:spcBef>
              <a:spcAft>
                <a:spcPts val="600"/>
              </a:spcAft>
              <a:buNone/>
            </a:pPr>
            <a:r>
              <a:rPr lang="en-US" dirty="0">
                <a:solidFill>
                  <a:srgbClr val="008000"/>
                </a:solidFill>
                <a:effectLst/>
                <a:latin typeface="Verdana" panose="020B0604030504040204" pitchFamily="34" charset="0"/>
                <a:ea typeface="Verdana" panose="020B0604030504040204" pitchFamily="34" charset="0"/>
                <a:cs typeface="Times New Roman" panose="02020603050405020304" pitchFamily="18" charset="0"/>
              </a:rPr>
              <a:t> </a:t>
            </a:r>
            <a:endParaRPr lang="en-US" dirty="0">
              <a:solidFill>
                <a:srgbClr val="008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6918433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45D56340A5BE74381A0370B980BA11A" ma:contentTypeVersion="17" ma:contentTypeDescription="Create a new document." ma:contentTypeScope="" ma:versionID="91a2f804cfe4bbe66ac8612de7f81876">
  <xsd:schema xmlns:xsd="http://www.w3.org/2001/XMLSchema" xmlns:xs="http://www.w3.org/2001/XMLSchema" xmlns:p="http://schemas.microsoft.com/office/2006/metadata/properties" xmlns:ns3="3493cdee-0b00-4df5-a7b1-787bb1e665f8" xmlns:ns4="5fa969bc-ff3a-47db-bc57-84b5b8233de2" targetNamespace="http://schemas.microsoft.com/office/2006/metadata/properties" ma:root="true" ma:fieldsID="2cc0ad6c5592e76918d6a15185acabf1" ns3:_="" ns4:_="">
    <xsd:import namespace="3493cdee-0b00-4df5-a7b1-787bb1e665f8"/>
    <xsd:import namespace="5fa969bc-ff3a-47db-bc57-84b5b8233de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_activity" minOccurs="0"/>
                <xsd:element ref="ns3:MediaServiceObjectDetectorVersions" minOccurs="0"/>
                <xsd:element ref="ns3:MediaServiceLocation"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93cdee-0b00-4df5-a7b1-787bb1e665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Location" ma:index="23" nillable="true" ma:displayName="Location" ma:indexed="true" ma:internalName="MediaServiceLocation"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fa969bc-ff3a-47db-bc57-84b5b8233de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3493cdee-0b00-4df5-a7b1-787bb1e665f8" xsi:nil="true"/>
  </documentManagement>
</p:properties>
</file>

<file path=customXml/itemProps1.xml><?xml version="1.0" encoding="utf-8"?>
<ds:datastoreItem xmlns:ds="http://schemas.openxmlformats.org/officeDocument/2006/customXml" ds:itemID="{41DF0B97-C9FE-4F74-8AF7-85B9A7497A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93cdee-0b00-4df5-a7b1-787bb1e665f8"/>
    <ds:schemaRef ds:uri="5fa969bc-ff3a-47db-bc57-84b5b8233d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C42D185-EA83-4436-9955-08169E4D2AD6}">
  <ds:schemaRefs>
    <ds:schemaRef ds:uri="http://schemas.microsoft.com/sharepoint/v3/contenttype/forms"/>
  </ds:schemaRefs>
</ds:datastoreItem>
</file>

<file path=customXml/itemProps3.xml><?xml version="1.0" encoding="utf-8"?>
<ds:datastoreItem xmlns:ds="http://schemas.openxmlformats.org/officeDocument/2006/customXml" ds:itemID="{24A0277D-B8E3-4CAB-BE6D-FACF4C386FAE}">
  <ds:schemaRefs>
    <ds:schemaRef ds:uri="http://schemas.microsoft.com/office/2006/documentManagement/types"/>
    <ds:schemaRef ds:uri="http://schemas.microsoft.com/office/2006/metadata/properties"/>
    <ds:schemaRef ds:uri="http://purl.org/dc/elements/1.1/"/>
    <ds:schemaRef ds:uri="http://purl.org/dc/dcmitype/"/>
    <ds:schemaRef ds:uri="http://schemas.microsoft.com/office/infopath/2007/PartnerControls"/>
    <ds:schemaRef ds:uri="http://schemas.openxmlformats.org/package/2006/metadata/core-properties"/>
    <ds:schemaRef ds:uri="http://purl.org/dc/terms/"/>
    <ds:schemaRef ds:uri="5fa969bc-ff3a-47db-bc57-84b5b8233de2"/>
    <ds:schemaRef ds:uri="3493cdee-0b00-4df5-a7b1-787bb1e665f8"/>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55</TotalTime>
  <Words>886</Words>
  <Application>Microsoft Office PowerPoint</Application>
  <PresentationFormat>Widescreen</PresentationFormat>
  <Paragraphs>46</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Times New Roman</vt:lpstr>
      <vt:lpstr>Verdana</vt:lpstr>
      <vt:lpstr>Wingdings</vt:lpstr>
      <vt:lpstr>Office Theme</vt:lpstr>
      <vt:lpstr>Creating an Equity-Minded Syllabus </vt:lpstr>
      <vt:lpstr>To begin… </vt:lpstr>
      <vt:lpstr>Equity Challenges</vt:lpstr>
      <vt:lpstr>The Syllabus and Equity</vt:lpstr>
      <vt:lpstr>Equity Precepts</vt:lpstr>
      <vt:lpstr>PowerPoint Presentation</vt:lpstr>
      <vt:lpstr>Ideas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an Equity-Minded Syllabus</dc:title>
  <dc:creator>Katie Desmond</dc:creator>
  <cp:lastModifiedBy>Katie Desmond</cp:lastModifiedBy>
  <cp:revision>7</cp:revision>
  <dcterms:created xsi:type="dcterms:W3CDTF">2021-08-15T22:25:17Z</dcterms:created>
  <dcterms:modified xsi:type="dcterms:W3CDTF">2024-01-10T00:47:29Z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0x010100145D56340A5BE74381A0370B980BA11A</vt:lpwstr>
  </property>
</Properties>
</file>