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81" r:id="rId2"/>
    <p:sldId id="282" r:id="rId3"/>
    <p:sldId id="283" r:id="rId4"/>
    <p:sldId id="277" r:id="rId5"/>
    <p:sldId id="278" r:id="rId6"/>
    <p:sldId id="279" r:id="rId7"/>
    <p:sldId id="280" r:id="rId8"/>
    <p:sldId id="257" r:id="rId9"/>
    <p:sldId id="284" r:id="rId10"/>
    <p:sldId id="285" r:id="rId11"/>
    <p:sldId id="286" r:id="rId12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1E7"/>
    <a:srgbClr val="FA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24" autoAdjust="0"/>
  </p:normalViewPr>
  <p:slideViewPr>
    <p:cSldViewPr>
      <p:cViewPr varScale="1">
        <p:scale>
          <a:sx n="112" d="100"/>
          <a:sy n="112" d="100"/>
        </p:scale>
        <p:origin x="15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4" cy="465455"/>
          </a:xfrm>
          <a:prstGeom prst="rect">
            <a:avLst/>
          </a:prstGeom>
        </p:spPr>
        <p:txBody>
          <a:bodyPr vert="horz" lIns="92926" tIns="46464" rIns="92926" bIns="4646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4" cy="465455"/>
          </a:xfrm>
          <a:prstGeom prst="rect">
            <a:avLst/>
          </a:prstGeom>
        </p:spPr>
        <p:txBody>
          <a:bodyPr vert="horz" lIns="92926" tIns="46464" rIns="92926" bIns="46464" rtlCol="0"/>
          <a:lstStyle>
            <a:lvl1pPr algn="r">
              <a:defRPr sz="1200"/>
            </a:lvl1pPr>
          </a:lstStyle>
          <a:p>
            <a:fld id="{E6A47B98-BA33-4158-BA40-D49146370D6F}" type="datetimeFigureOut">
              <a:rPr lang="en-US" smtClean="0"/>
              <a:pPr/>
              <a:t>10/21/2016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4" cy="465455"/>
          </a:xfrm>
          <a:prstGeom prst="rect">
            <a:avLst/>
          </a:prstGeom>
        </p:spPr>
        <p:txBody>
          <a:bodyPr vert="horz" lIns="92926" tIns="46464" rIns="92926" bIns="4646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4" cy="465455"/>
          </a:xfrm>
          <a:prstGeom prst="rect">
            <a:avLst/>
          </a:prstGeom>
        </p:spPr>
        <p:txBody>
          <a:bodyPr vert="horz" lIns="92926" tIns="46464" rIns="92926" bIns="46464" rtlCol="0" anchor="b"/>
          <a:lstStyle>
            <a:lvl1pPr algn="r">
              <a:defRPr sz="1200"/>
            </a:lvl1pPr>
          </a:lstStyle>
          <a:p>
            <a:fld id="{B809AF0F-7185-40A3-BDDC-7E47D2CAAB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10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4075" cy="466164"/>
          </a:xfrm>
          <a:prstGeom prst="rect">
            <a:avLst/>
          </a:prstGeom>
        </p:spPr>
        <p:txBody>
          <a:bodyPr vert="horz" lIns="90343" tIns="45171" rIns="90343" bIns="4517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203" y="0"/>
            <a:ext cx="3014075" cy="466164"/>
          </a:xfrm>
          <a:prstGeom prst="rect">
            <a:avLst/>
          </a:prstGeom>
        </p:spPr>
        <p:txBody>
          <a:bodyPr vert="horz" lIns="90343" tIns="45171" rIns="90343" bIns="45171" rtlCol="0"/>
          <a:lstStyle>
            <a:lvl1pPr algn="r">
              <a:defRPr sz="1200"/>
            </a:lvl1pPr>
          </a:lstStyle>
          <a:p>
            <a:fld id="{C16FA399-B48D-4322-A1C2-312A913D11C8}" type="datetimeFigureOut">
              <a:rPr lang="en-US" smtClean="0"/>
              <a:pPr/>
              <a:t>10/21/2016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43" tIns="45171" rIns="90343" bIns="4517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796" y="4422255"/>
            <a:ext cx="5563246" cy="4189174"/>
          </a:xfrm>
          <a:prstGeom prst="rect">
            <a:avLst/>
          </a:prstGeom>
        </p:spPr>
        <p:txBody>
          <a:bodyPr vert="horz" lIns="90343" tIns="45171" rIns="90343" bIns="4517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361"/>
            <a:ext cx="3014075" cy="466164"/>
          </a:xfrm>
          <a:prstGeom prst="rect">
            <a:avLst/>
          </a:prstGeom>
        </p:spPr>
        <p:txBody>
          <a:bodyPr vert="horz" lIns="90343" tIns="45171" rIns="90343" bIns="4517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203" y="8841361"/>
            <a:ext cx="3014075" cy="466164"/>
          </a:xfrm>
          <a:prstGeom prst="rect">
            <a:avLst/>
          </a:prstGeom>
        </p:spPr>
        <p:txBody>
          <a:bodyPr vert="horz" lIns="90343" tIns="45171" rIns="90343" bIns="45171" rtlCol="0" anchor="b"/>
          <a:lstStyle>
            <a:lvl1pPr algn="r">
              <a:defRPr sz="1200"/>
            </a:lvl1pPr>
          </a:lstStyle>
          <a:p>
            <a:fld id="{20598AEB-4628-46AE-B9FE-97B3863CAB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623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98AEB-4628-46AE-B9FE-97B3863CABE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7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0CEF-2AAA-415C-ACA5-C6D2A9BD1DC4}" type="datetimeFigureOut">
              <a:rPr lang="en-US" smtClean="0"/>
              <a:pPr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E9D05-1C9E-45AC-B4E3-1FBB248837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0CEF-2AAA-415C-ACA5-C6D2A9BD1DC4}" type="datetimeFigureOut">
              <a:rPr lang="en-US" smtClean="0"/>
              <a:pPr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E9D05-1C9E-45AC-B4E3-1FBB248837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0CEF-2AAA-415C-ACA5-C6D2A9BD1DC4}" type="datetimeFigureOut">
              <a:rPr lang="en-US" smtClean="0"/>
              <a:pPr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E9D05-1C9E-45AC-B4E3-1FBB248837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0CEF-2AAA-415C-ACA5-C6D2A9BD1DC4}" type="datetimeFigureOut">
              <a:rPr lang="en-US" smtClean="0"/>
              <a:pPr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E9D05-1C9E-45AC-B4E3-1FBB248837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0CEF-2AAA-415C-ACA5-C6D2A9BD1DC4}" type="datetimeFigureOut">
              <a:rPr lang="en-US" smtClean="0"/>
              <a:pPr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E9D05-1C9E-45AC-B4E3-1FBB248837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0CEF-2AAA-415C-ACA5-C6D2A9BD1DC4}" type="datetimeFigureOut">
              <a:rPr lang="en-US" smtClean="0"/>
              <a:pPr/>
              <a:t>10/21/2016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E9D05-1C9E-45AC-B4E3-1FBB248837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0CEF-2AAA-415C-ACA5-C6D2A9BD1DC4}" type="datetimeFigureOut">
              <a:rPr lang="en-US" smtClean="0"/>
              <a:pPr/>
              <a:t>10/21/2016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E9D05-1C9E-45AC-B4E3-1FBB248837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0CEF-2AAA-415C-ACA5-C6D2A9BD1DC4}" type="datetimeFigureOut">
              <a:rPr lang="en-US" smtClean="0"/>
              <a:pPr/>
              <a:t>10/21/2016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E9D05-1C9E-45AC-B4E3-1FBB248837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0CEF-2AAA-415C-ACA5-C6D2A9BD1DC4}" type="datetimeFigureOut">
              <a:rPr lang="en-US" smtClean="0"/>
              <a:pPr/>
              <a:t>10/21/2016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E9D05-1C9E-45AC-B4E3-1FBB248837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0CEF-2AAA-415C-ACA5-C6D2A9BD1DC4}" type="datetimeFigureOut">
              <a:rPr lang="en-US" smtClean="0"/>
              <a:pPr/>
              <a:t>10/21/2016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E9D05-1C9E-45AC-B4E3-1FBB248837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3A30CEF-2AAA-415C-ACA5-C6D2A9BD1DC4}" type="datetimeFigureOut">
              <a:rPr lang="en-US" smtClean="0"/>
              <a:pPr/>
              <a:t>10/21/2016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42E9D05-1C9E-45AC-B4E3-1FBB248837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A30CEF-2AAA-415C-ACA5-C6D2A9BD1DC4}" type="datetimeFigureOut">
              <a:rPr lang="en-US" smtClean="0"/>
              <a:pPr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42E9D05-1C9E-45AC-B4E3-1FBB248837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01" y="63830"/>
            <a:ext cx="5517598" cy="51177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99888"/>
            <a:ext cx="8077200" cy="1673352"/>
          </a:xfrm>
        </p:spPr>
        <p:txBody>
          <a:bodyPr/>
          <a:lstStyle/>
          <a:p>
            <a:pPr algn="ctr"/>
            <a:r>
              <a:rPr lang="en-US" dirty="0" smtClean="0"/>
              <a:t>Student Athlete Profile</a:t>
            </a:r>
            <a:br>
              <a:rPr lang="en-US" dirty="0" smtClean="0"/>
            </a:br>
            <a:r>
              <a:rPr lang="en-US" sz="2800" dirty="0" smtClean="0"/>
              <a:t>Presented by Merle Trueblood</a:t>
            </a:r>
            <a:br>
              <a:rPr lang="en-US" sz="2800" dirty="0" smtClean="0"/>
            </a:br>
            <a:r>
              <a:rPr lang="en-US" sz="2800" dirty="0" smtClean="0"/>
              <a:t>November 2016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02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</a:t>
            </a:r>
            <a:r>
              <a:rPr lang="en-US" dirty="0"/>
              <a:t>W</a:t>
            </a:r>
            <a:r>
              <a:rPr lang="en-US" dirty="0" smtClean="0"/>
              <a:t>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HES/Athletics Proposal – Adding of sports</a:t>
            </a:r>
          </a:p>
          <a:p>
            <a:r>
              <a:rPr lang="en-US" dirty="0" smtClean="0"/>
              <a:t>Continued Title IX Compliance – Prong 2</a:t>
            </a:r>
          </a:p>
          <a:p>
            <a:r>
              <a:rPr lang="en-US" dirty="0" smtClean="0"/>
              <a:t>CCCAA Cost </a:t>
            </a:r>
            <a:r>
              <a:rPr lang="en-US" dirty="0"/>
              <a:t>containment </a:t>
            </a:r>
            <a:r>
              <a:rPr lang="en-US" dirty="0" smtClean="0"/>
              <a:t>– Increase # games</a:t>
            </a:r>
          </a:p>
          <a:p>
            <a:r>
              <a:rPr lang="en-US" dirty="0" smtClean="0"/>
              <a:t>Gym remodel – Sprung </a:t>
            </a:r>
          </a:p>
          <a:p>
            <a:r>
              <a:rPr lang="en-US" dirty="0" smtClean="0"/>
              <a:t>Boosters &amp; Varsity Clubs</a:t>
            </a:r>
          </a:p>
          <a:p>
            <a:r>
              <a:rPr lang="en-US" dirty="0" smtClean="0"/>
              <a:t>Facilities building weights</a:t>
            </a:r>
          </a:p>
          <a:p>
            <a:r>
              <a:rPr lang="en-US" dirty="0" smtClean="0"/>
              <a:t>HES </a:t>
            </a:r>
            <a:r>
              <a:rPr lang="en-US" dirty="0"/>
              <a:t>A</a:t>
            </a:r>
            <a:r>
              <a:rPr lang="en-US" dirty="0" smtClean="0"/>
              <a:t>cademic </a:t>
            </a:r>
            <a:r>
              <a:rPr lang="en-US" dirty="0"/>
              <a:t>C</a:t>
            </a:r>
            <a:r>
              <a:rPr lang="en-US" dirty="0" smtClean="0"/>
              <a:t>ourses   </a:t>
            </a:r>
          </a:p>
          <a:p>
            <a:r>
              <a:rPr lang="en-US" dirty="0" smtClean="0"/>
              <a:t>Concussion Monitoring  </a:t>
            </a:r>
          </a:p>
          <a:p>
            <a:r>
              <a:rPr lang="en-US" dirty="0" smtClean="0"/>
              <a:t>Future Housing needs</a:t>
            </a:r>
          </a:p>
          <a:p>
            <a:r>
              <a:rPr lang="en-US" dirty="0" smtClean="0"/>
              <a:t>Retaining Quality coaches</a:t>
            </a:r>
          </a:p>
          <a:p>
            <a:endParaRPr lang="en-US" dirty="0"/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1026" name="Picture 2" descr="http://amazingnotes.com/wp-content/uploads/2011/04/surfing-giant-wave-tsun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76599"/>
            <a:ext cx="3292474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97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39944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6844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 YOU!!!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210895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bg1"/>
                </a:solidFill>
              </a:rPr>
              <a:t>Questions /  Comments</a:t>
            </a:r>
          </a:p>
        </p:txBody>
      </p:sp>
    </p:spTree>
    <p:extLst>
      <p:ext uri="{BB962C8B-B14F-4D97-AF65-F5344CB8AC3E}">
        <p14:creationId xmlns:p14="http://schemas.microsoft.com/office/powerpoint/2010/main" val="299417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FRC athletes – Who are they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23" t="20518" r="48640" b="24228"/>
          <a:stretch/>
        </p:blipFill>
        <p:spPr>
          <a:xfrm>
            <a:off x="21431" y="1374359"/>
            <a:ext cx="9101138" cy="551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0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Athletes- 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Enrolled in a minimum of 12 units (9 academic units)</a:t>
            </a:r>
          </a:p>
          <a:p>
            <a:r>
              <a:rPr lang="en-US" dirty="0" smtClean="0"/>
              <a:t>Weekly 12 unit enrollment checks</a:t>
            </a:r>
          </a:p>
          <a:p>
            <a:r>
              <a:rPr lang="en-US" dirty="0" smtClean="0"/>
              <a:t>Minimum 2.o GPA</a:t>
            </a:r>
          </a:p>
          <a:p>
            <a:r>
              <a:rPr lang="en-US" dirty="0" smtClean="0"/>
              <a:t>Progress reports 5</a:t>
            </a:r>
            <a:r>
              <a:rPr lang="en-US" baseline="30000" dirty="0" smtClean="0"/>
              <a:t>th</a:t>
            </a:r>
            <a:r>
              <a:rPr lang="en-US" dirty="0" smtClean="0"/>
              <a:t> and 11</a:t>
            </a:r>
            <a:r>
              <a:rPr lang="en-US" baseline="30000" dirty="0" smtClean="0"/>
              <a:t>th</a:t>
            </a:r>
            <a:r>
              <a:rPr lang="en-US" dirty="0" smtClean="0"/>
              <a:t> week </a:t>
            </a:r>
          </a:p>
          <a:p>
            <a:r>
              <a:rPr lang="en-US" dirty="0" smtClean="0"/>
              <a:t>Mandatory study hall</a:t>
            </a:r>
          </a:p>
          <a:p>
            <a:r>
              <a:rPr lang="en-US" dirty="0" smtClean="0"/>
              <a:t>Mandatory SEP before participation </a:t>
            </a:r>
          </a:p>
          <a:p>
            <a:r>
              <a:rPr lang="en-US" dirty="0" smtClean="0"/>
              <a:t>Athletic Advisor – Greg McCarthy</a:t>
            </a:r>
          </a:p>
          <a:p>
            <a:r>
              <a:rPr lang="en-US" dirty="0" smtClean="0"/>
              <a:t>Need to  take 12 units of General </a:t>
            </a:r>
            <a:r>
              <a:rPr lang="en-US" dirty="0"/>
              <a:t>E</a:t>
            </a:r>
            <a:r>
              <a:rPr lang="en-US" dirty="0" smtClean="0"/>
              <a:t>d classes each Semester to graduate.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2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34967"/>
          </a:xfrm>
        </p:spPr>
        <p:txBody>
          <a:bodyPr>
            <a:normAutofit/>
          </a:bodyPr>
          <a:lstStyle/>
          <a:p>
            <a:r>
              <a:rPr lang="en-US" dirty="0" smtClean="0"/>
              <a:t>Student Athletes – Headcount</a:t>
            </a:r>
            <a:br>
              <a:rPr lang="en-US" dirty="0" smtClean="0"/>
            </a:br>
            <a:r>
              <a:rPr lang="en-US" sz="2200" dirty="0" smtClean="0"/>
              <a:t>academic year comparison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94207" y="4723863"/>
            <a:ext cx="38844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 Athletes include all students who have participated in sports, tagged as such in Banner for at least one term of the AY.</a:t>
            </a:r>
          </a:p>
          <a:p>
            <a:endParaRPr lang="en-US" sz="1600" dirty="0" smtClean="0"/>
          </a:p>
          <a:p>
            <a:r>
              <a:rPr lang="en-US" sz="1600" dirty="0" smtClean="0"/>
              <a:t>Note: </a:t>
            </a:r>
            <a:r>
              <a:rPr lang="en-US" sz="1600" dirty="0"/>
              <a:t>Definition of </a:t>
            </a:r>
            <a:r>
              <a:rPr lang="en-US" sz="1600" dirty="0" smtClean="0"/>
              <a:t>‘full </a:t>
            </a:r>
            <a:r>
              <a:rPr lang="en-US" sz="1600" dirty="0"/>
              <a:t>time </a:t>
            </a:r>
            <a:r>
              <a:rPr lang="en-US" sz="1600" dirty="0" smtClean="0"/>
              <a:t>student’ was </a:t>
            </a:r>
            <a:r>
              <a:rPr lang="en-US" sz="1600" dirty="0"/>
              <a:t>changed </a:t>
            </a:r>
            <a:r>
              <a:rPr lang="en-US" sz="1600" dirty="0" smtClean="0"/>
              <a:t>in 2015,  now requiring &gt;=525hrs attended.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645" y="4450704"/>
            <a:ext cx="4877535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71008"/>
            <a:ext cx="9144001" cy="294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4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452" y="51007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Student Athletes – Workload</a:t>
            </a:r>
            <a:br>
              <a:rPr lang="en-US" dirty="0" smtClean="0"/>
            </a:br>
            <a:r>
              <a:rPr lang="en-US" sz="2200" dirty="0" smtClean="0"/>
              <a:t>academic year comparison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5029200"/>
            <a:ext cx="4004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Source: Banner</a:t>
            </a:r>
          </a:p>
          <a:p>
            <a:r>
              <a:rPr lang="en-US" sz="1600" i="1" dirty="0" smtClean="0"/>
              <a:t>Note: All FRC FTES may be different from that reported to state of CA.  Summer courses were not shifted and excluded </a:t>
            </a:r>
            <a:r>
              <a:rPr lang="en-US" sz="1600" i="1" dirty="0"/>
              <a:t>students </a:t>
            </a:r>
            <a:r>
              <a:rPr lang="en-US" sz="1600" i="1" dirty="0" smtClean="0"/>
              <a:t>were </a:t>
            </a:r>
            <a:r>
              <a:rPr lang="en-US" sz="1600" i="1" dirty="0"/>
              <a:t>included in </a:t>
            </a:r>
            <a:r>
              <a:rPr lang="en-US" sz="1600" i="1" dirty="0" smtClean="0"/>
              <a:t>these figures.  Both credit and non-credit attempted hours are included.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8" y="1447800"/>
            <a:ext cx="9144000" cy="3092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4540188"/>
            <a:ext cx="4648200" cy="226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8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Student Athletes – Revenue</a:t>
            </a:r>
            <a:br>
              <a:rPr lang="en-US" dirty="0" smtClean="0"/>
            </a:br>
            <a:r>
              <a:rPr lang="en-US" sz="2200" dirty="0" smtClean="0"/>
              <a:t>academic year comparison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4648200"/>
            <a:ext cx="381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Source: Banner and CCCCO</a:t>
            </a:r>
          </a:p>
          <a:p>
            <a:r>
              <a:rPr lang="en-US" sz="1600" dirty="0" smtClean="0"/>
              <a:t>Note: Apportionment uses marginal FTES $’s ($4,676 for credit, $2,812 for non-credit).  Applies academic year to fiscal year and therefore provides an estimate. Out-of-state </a:t>
            </a:r>
            <a:r>
              <a:rPr lang="en-US" sz="1600" dirty="0"/>
              <a:t>fees </a:t>
            </a:r>
            <a:r>
              <a:rPr lang="en-US" sz="1600" dirty="0" smtClean="0"/>
              <a:t>were $6030/FTES in AY 2015-16. In-state fees are not considered a revenue.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8177"/>
            <a:ext cx="91440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263" y="4406613"/>
            <a:ext cx="5307537" cy="235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Headcount by Sport</a:t>
            </a:r>
            <a:br>
              <a:rPr lang="en-US" dirty="0" smtClean="0"/>
            </a:b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5791200"/>
            <a:ext cx="8914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Banner. </a:t>
            </a:r>
            <a:endParaRPr lang="en-US" sz="1400" dirty="0" smtClean="0"/>
          </a:p>
          <a:p>
            <a:r>
              <a:rPr lang="en-US" sz="1400" dirty="0" smtClean="0"/>
              <a:t>Note1: There are students who compete in more than one sport. In AY 2015-16 there were 15.</a:t>
            </a:r>
          </a:p>
          <a:p>
            <a:r>
              <a:rPr lang="en-US" sz="1400" dirty="0" smtClean="0"/>
              <a:t>Note2:  </a:t>
            </a:r>
            <a:r>
              <a:rPr lang="en-US" sz="1400" dirty="0"/>
              <a:t>Years 2010-2011 through 2013-2014 include only those athletes who </a:t>
            </a:r>
            <a:r>
              <a:rPr lang="en-US" sz="1400" dirty="0" smtClean="0"/>
              <a:t>were </a:t>
            </a:r>
            <a:r>
              <a:rPr lang="en-US" sz="1400" dirty="0"/>
              <a:t>registered in the fall or </a:t>
            </a:r>
            <a:r>
              <a:rPr lang="en-US" sz="1400" dirty="0" smtClean="0"/>
              <a:t>spring term. AY </a:t>
            </a:r>
            <a:r>
              <a:rPr lang="en-US" sz="1400" dirty="0"/>
              <a:t>2014-15 </a:t>
            </a:r>
            <a:r>
              <a:rPr lang="en-US" sz="1400" dirty="0" smtClean="0"/>
              <a:t>and 2015-16 include all active athletes tagged as such in Banner for any term of the AY.  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3999" cy="433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6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GPA by Sport</a:t>
            </a:r>
            <a:br>
              <a:rPr lang="en-US" dirty="0" smtClean="0"/>
            </a:br>
            <a:r>
              <a:rPr lang="en-US" sz="2200" dirty="0" smtClean="0"/>
              <a:t>by academic year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5697908" y="5728232"/>
            <a:ext cx="3386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Banner</a:t>
            </a:r>
            <a:br>
              <a:rPr lang="en-US" sz="1400" dirty="0" smtClean="0"/>
            </a:br>
            <a:r>
              <a:rPr lang="en-US" sz="1400" dirty="0" smtClean="0"/>
              <a:t>Athletes include students in competition during the year; GPA is the year-end GPA earned for all courses (cumulative GPA)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45388"/>
            <a:ext cx="5608889" cy="9856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6" y="1439829"/>
            <a:ext cx="5638798" cy="42724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908" y="155448"/>
            <a:ext cx="3446092" cy="5556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Success Beyond FRC</a:t>
            </a:r>
            <a:br>
              <a:rPr lang="en-US" dirty="0" smtClean="0"/>
            </a:br>
            <a:r>
              <a:rPr lang="en-US" sz="2200" dirty="0" smtClean="0"/>
              <a:t>scholarships and transfers</a:t>
            </a:r>
            <a:endParaRPr lang="en-US" sz="2200" dirty="0"/>
          </a:p>
        </p:txBody>
      </p:sp>
      <p:pic>
        <p:nvPicPr>
          <p:cNvPr id="2050" name="Picture 2" descr="C:\Users\Brian\AppData\Local\Microsoft\Windows\Temporary Internet Files\Content.IE5\EJPBFKY6\MC90023212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55670"/>
            <a:ext cx="2468730" cy="205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76200" y="175260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363 scholarships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$10,277,903 million in $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20 Athletes turned pro in 2011-15 for $1.895  million.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260746"/>
              </p:ext>
            </p:extLst>
          </p:nvPr>
        </p:nvGraphicFramePr>
        <p:xfrm>
          <a:off x="2133600" y="1752600"/>
          <a:ext cx="6934199" cy="40282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7036"/>
                <a:gridCol w="467474"/>
                <a:gridCol w="467474"/>
                <a:gridCol w="467474"/>
                <a:gridCol w="467474"/>
                <a:gridCol w="397268"/>
                <a:gridCol w="762000"/>
                <a:gridCol w="866454"/>
                <a:gridCol w="857036"/>
                <a:gridCol w="714910"/>
                <a:gridCol w="609599"/>
              </a:tblGrid>
              <a:tr h="628301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US" sz="1000" b="1" u="none" strike="noStrike" dirty="0" smtClean="0">
                          <a:effectLst/>
                        </a:rPr>
                        <a:t>Sport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1000" b="1" u="none" strike="noStrike" dirty="0">
                          <a:effectLst/>
                        </a:rPr>
                        <a:t>Scholarship </a:t>
                      </a:r>
                      <a:r>
                        <a:rPr lang="en-US" sz="1000" b="1" u="none" strike="noStrike" dirty="0" smtClean="0">
                          <a:effectLst/>
                        </a:rPr>
                        <a:t>Recipients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1000" b="1" u="none" strike="noStrike" dirty="0" smtClean="0">
                          <a:effectLst/>
                        </a:rPr>
                        <a:t>Amount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</a:tr>
              <a:tr h="318575">
                <a:tc vMerge="1">
                  <a:txBody>
                    <a:bodyPr/>
                    <a:lstStyle/>
                    <a:p>
                      <a:pPr algn="l" rtl="0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u="none" strike="noStrike" dirty="0">
                          <a:effectLst/>
                        </a:rPr>
                        <a:t>2010-11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u="none" strike="noStrike" dirty="0">
                          <a:effectLst/>
                        </a:rPr>
                        <a:t>2011-12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2012-13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2013</a:t>
                      </a:r>
                    </a:p>
                    <a:p>
                      <a:pPr algn="l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-14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2014-15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u="none" strike="noStrike" dirty="0">
                          <a:effectLst/>
                        </a:rPr>
                        <a:t>2010-11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u="none" strike="noStrike" dirty="0">
                          <a:effectLst/>
                        </a:rPr>
                        <a:t>2011-12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2012-13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2013-14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2014-15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831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effectLst/>
                        </a:rPr>
                        <a:t>Baseball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>
                          <a:effectLst/>
                        </a:rPr>
                        <a:t>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>
                          <a:effectLst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>
                          <a:effectLst/>
                        </a:rPr>
                        <a:t>$569,000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>
                          <a:effectLst/>
                        </a:rPr>
                        <a:t>$423,375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$397,300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       $319,743</a:t>
                      </a:r>
                      <a:endParaRPr lang="en-US" sz="1000" dirty="0"/>
                    </a:p>
                  </a:txBody>
                  <a:tcPr marL="8849" marR="8849" marT="8849" marB="0" anchor="b"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$414,570</a:t>
                      </a:r>
                      <a:endParaRPr lang="en-US" sz="1000" dirty="0"/>
                    </a:p>
                  </a:txBody>
                  <a:tcPr marL="8849" marR="8849" marT="884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831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Football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>
                          <a:effectLst/>
                        </a:rPr>
                        <a:t>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>
                          <a:effectLst/>
                        </a:rPr>
                        <a:t>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>
                          <a:effectLst/>
                        </a:rPr>
                        <a:t>$774,000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>
                          <a:effectLst/>
                        </a:rPr>
                        <a:t>$713,600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$725,430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$825,000</a:t>
                      </a:r>
                      <a:endParaRPr lang="en-US" sz="1000" dirty="0"/>
                    </a:p>
                  </a:txBody>
                  <a:tcPr marL="8849" marR="8849" marT="8849" marB="0" anchor="b"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$284,385</a:t>
                      </a:r>
                      <a:endParaRPr lang="en-US" sz="1000" dirty="0"/>
                    </a:p>
                  </a:txBody>
                  <a:tcPr marL="8849" marR="8849" marT="884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831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Men's Basketball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$164,000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>
                          <a:effectLst/>
                        </a:rPr>
                        <a:t>$80,000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$130,000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$59,000</a:t>
                      </a:r>
                      <a:endParaRPr lang="en-US" sz="1000" dirty="0"/>
                    </a:p>
                  </a:txBody>
                  <a:tcPr marL="8849" marR="8849" marT="8849" marB="0" anchor="b"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$52,000</a:t>
                      </a:r>
                      <a:endParaRPr lang="en-US" sz="1000" dirty="0"/>
                    </a:p>
                  </a:txBody>
                  <a:tcPr marL="8849" marR="8849" marT="884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831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Men's Soccer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>
                          <a:effectLst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$24,000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$304,000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$32,000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/>
                        <a:t>  </a:t>
                      </a:r>
                      <a:r>
                        <a:rPr lang="en-US" sz="1000" dirty="0" smtClean="0"/>
                        <a:t>$213,000</a:t>
                      </a:r>
                      <a:endParaRPr lang="en-US" sz="1000" dirty="0"/>
                    </a:p>
                  </a:txBody>
                  <a:tcPr marL="8849" marR="8849" marT="8849" marB="0" anchor="b"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$242,000</a:t>
                      </a:r>
                      <a:endParaRPr lang="en-US" sz="1000" dirty="0"/>
                    </a:p>
                  </a:txBody>
                  <a:tcPr marL="8849" marR="8849" marT="884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831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Rodeo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>
                          <a:effectLst/>
                        </a:rPr>
                        <a:t>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>
                          <a:effectLst/>
                        </a:rPr>
                        <a:t>$257,500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$286,500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$312,000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$187,000</a:t>
                      </a:r>
                      <a:endParaRPr lang="en-US" sz="1000" dirty="0"/>
                    </a:p>
                  </a:txBody>
                  <a:tcPr marL="8849" marR="8849" marT="8849" marB="0" anchor="b"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8849" marR="8849" marT="884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831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Softball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>
                          <a:effectLst/>
                        </a:rPr>
                        <a:t>$224,000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$134,000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$215,500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    $40,000</a:t>
                      </a:r>
                      <a:endParaRPr lang="en-US" sz="1000" dirty="0"/>
                    </a:p>
                  </a:txBody>
                  <a:tcPr marL="8849" marR="8849" marT="8849" marB="0" anchor="b"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$0</a:t>
                      </a:r>
                      <a:endParaRPr lang="en-US" sz="1000" dirty="0"/>
                    </a:p>
                  </a:txBody>
                  <a:tcPr marL="8849" marR="8849" marT="884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831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Volleyball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>
                          <a:effectLst/>
                        </a:rPr>
                        <a:t>$131,000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>
                          <a:effectLst/>
                        </a:rPr>
                        <a:t>$190,000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$280,000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                   $102,000</a:t>
                      </a:r>
                      <a:endParaRPr lang="en-US" sz="1000" dirty="0"/>
                    </a:p>
                  </a:txBody>
                  <a:tcPr marL="8849" marR="8849" marT="8849" marB="0" anchor="b"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$225,000</a:t>
                      </a:r>
                      <a:endParaRPr lang="en-US" sz="1000" dirty="0"/>
                    </a:p>
                  </a:txBody>
                  <a:tcPr marL="8849" marR="8849" marT="884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831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Womens B-Ball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>
                          <a:effectLst/>
                        </a:rPr>
                        <a:t>$80,000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>
                          <a:effectLst/>
                        </a:rPr>
                        <a:t>$80,000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$0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                        $0                     </a:t>
                      </a:r>
                      <a:r>
                        <a:rPr lang="en-US" sz="1000" baseline="0" dirty="0" smtClean="0"/>
                        <a:t>     </a:t>
                      </a:r>
                      <a:endParaRPr lang="en-US" sz="1000" dirty="0"/>
                    </a:p>
                  </a:txBody>
                  <a:tcPr marL="8849" marR="8849" marT="8849" marB="0" anchor="b"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$60,000</a:t>
                      </a:r>
                      <a:endParaRPr lang="en-US" sz="1000" dirty="0"/>
                    </a:p>
                  </a:txBody>
                  <a:tcPr marL="8849" marR="8849" marT="884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831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Women's Soccer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$48,000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>
                          <a:effectLst/>
                        </a:rPr>
                        <a:t>$0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$134,000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   $160,000</a:t>
                      </a:r>
                      <a:endParaRPr lang="en-US" sz="1000" dirty="0"/>
                    </a:p>
                  </a:txBody>
                  <a:tcPr marL="8849" marR="8849" marT="8849" marB="0" anchor="b"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$317,000</a:t>
                      </a:r>
                      <a:endParaRPr lang="en-US" sz="1000" dirty="0"/>
                    </a:p>
                  </a:txBody>
                  <a:tcPr marL="8849" marR="8849" marT="884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1093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effectLst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74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>
                          <a:effectLst/>
                        </a:rPr>
                        <a:t>59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80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66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 smtClean="0">
                          <a:effectLst/>
                        </a:rPr>
                        <a:t>2,271,500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 smtClean="0">
                          <a:effectLst/>
                        </a:rPr>
                        <a:t>2,211,475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2,226,230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8849" marR="8849" marT="8849" marB="0" anchor="b"/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$1,905,743</a:t>
                      </a:r>
                      <a:endParaRPr lang="en-US" sz="1000" b="0" dirty="0"/>
                    </a:p>
                  </a:txBody>
                  <a:tcPr marL="8849" marR="8849" marT="8849" marB="0" anchor="b"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$1,662,955</a:t>
                      </a:r>
                      <a:endParaRPr lang="en-US" sz="1000" b="0" dirty="0"/>
                    </a:p>
                  </a:txBody>
                  <a:tcPr marL="8849" marR="8849" marT="884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61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19758</TotalTime>
  <Words>540</Words>
  <Application>Microsoft Office PowerPoint</Application>
  <PresentationFormat>On-screen Show (4:3)</PresentationFormat>
  <Paragraphs>166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Student Athlete Profile Presented by Merle Trueblood November 2016</vt:lpstr>
      <vt:lpstr>FRC athletes – Who are they</vt:lpstr>
      <vt:lpstr>Student Athletes- Eligibility</vt:lpstr>
      <vt:lpstr>Student Athletes – Headcount academic year comparison</vt:lpstr>
      <vt:lpstr>Student Athletes – Workload academic year comparison</vt:lpstr>
      <vt:lpstr>Student Athletes – Revenue academic year comparison</vt:lpstr>
      <vt:lpstr>Headcount by Sport </vt:lpstr>
      <vt:lpstr>GPA by Sport by academic year</vt:lpstr>
      <vt:lpstr>Success Beyond FRC scholarships and transfers</vt:lpstr>
      <vt:lpstr>The Next Wave</vt:lpstr>
      <vt:lpstr>THANK  YOU!!!</vt:lpstr>
    </vt:vector>
  </TitlesOfParts>
  <Company>San Joaquin Delta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Athlete Profile</dc:title>
  <dc:creator>Bri Hays</dc:creator>
  <cp:lastModifiedBy>Agnes Koos</cp:lastModifiedBy>
  <cp:revision>276</cp:revision>
  <cp:lastPrinted>2016-09-15T17:24:49Z</cp:lastPrinted>
  <dcterms:created xsi:type="dcterms:W3CDTF">2011-02-16T16:13:37Z</dcterms:created>
  <dcterms:modified xsi:type="dcterms:W3CDTF">2016-10-21T16:31:24Z</dcterms:modified>
</cp:coreProperties>
</file>