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364" autoAdjust="0"/>
  </p:normalViewPr>
  <p:slideViewPr>
    <p:cSldViewPr snapToGrid="0">
      <p:cViewPr varScale="1">
        <p:scale>
          <a:sx n="69" d="100"/>
          <a:sy n="69" d="100"/>
        </p:scale>
        <p:origin x="7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471C116-0EFA-474F-97DF-8B76A5D8A5A7}" type="datetimeFigureOut">
              <a:rPr lang="en-US" smtClean="0"/>
              <a:t>1/9/2018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FD4F690D-E6D7-4CEB-8737-BA84B669597D}"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54639456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71C116-0EFA-474F-97DF-8B76A5D8A5A7}" type="datetimeFigureOut">
              <a:rPr lang="en-US" smtClean="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4F690D-E6D7-4CEB-8737-BA84B669597D}" type="slidenum">
              <a:rPr lang="en-US" smtClean="0"/>
              <a:t>‹#›</a:t>
            </a:fld>
            <a:endParaRPr lang="en-US" dirty="0"/>
          </a:p>
        </p:txBody>
      </p:sp>
    </p:spTree>
    <p:extLst>
      <p:ext uri="{BB962C8B-B14F-4D97-AF65-F5344CB8AC3E}">
        <p14:creationId xmlns:p14="http://schemas.microsoft.com/office/powerpoint/2010/main" val="4115822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71C116-0EFA-474F-97DF-8B76A5D8A5A7}" type="datetimeFigureOut">
              <a:rPr lang="en-US" smtClean="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4F690D-E6D7-4CEB-8737-BA84B669597D}" type="slidenum">
              <a:rPr lang="en-US" smtClean="0"/>
              <a:t>‹#›</a:t>
            </a:fld>
            <a:endParaRPr lang="en-US" dirty="0"/>
          </a:p>
        </p:txBody>
      </p:sp>
    </p:spTree>
    <p:extLst>
      <p:ext uri="{BB962C8B-B14F-4D97-AF65-F5344CB8AC3E}">
        <p14:creationId xmlns:p14="http://schemas.microsoft.com/office/powerpoint/2010/main" val="3832933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71C116-0EFA-474F-97DF-8B76A5D8A5A7}" type="datetimeFigureOut">
              <a:rPr lang="en-US" smtClean="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4F690D-E6D7-4CEB-8737-BA84B669597D}" type="slidenum">
              <a:rPr lang="en-US" smtClean="0"/>
              <a:t>‹#›</a:t>
            </a:fld>
            <a:endParaRPr lang="en-US" dirty="0"/>
          </a:p>
        </p:txBody>
      </p:sp>
    </p:spTree>
    <p:extLst>
      <p:ext uri="{BB962C8B-B14F-4D97-AF65-F5344CB8AC3E}">
        <p14:creationId xmlns:p14="http://schemas.microsoft.com/office/powerpoint/2010/main" val="38070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471C116-0EFA-474F-97DF-8B76A5D8A5A7}" type="datetimeFigureOut">
              <a:rPr lang="en-US" smtClean="0"/>
              <a:t>1/9/2018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FD4F690D-E6D7-4CEB-8737-BA84B669597D}"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3588315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71C116-0EFA-474F-97DF-8B76A5D8A5A7}" type="datetimeFigureOut">
              <a:rPr lang="en-US" smtClean="0"/>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4F690D-E6D7-4CEB-8737-BA84B669597D}" type="slidenum">
              <a:rPr lang="en-US" smtClean="0"/>
              <a:t>‹#›</a:t>
            </a:fld>
            <a:endParaRPr lang="en-US" dirty="0"/>
          </a:p>
        </p:txBody>
      </p:sp>
    </p:spTree>
    <p:extLst>
      <p:ext uri="{BB962C8B-B14F-4D97-AF65-F5344CB8AC3E}">
        <p14:creationId xmlns:p14="http://schemas.microsoft.com/office/powerpoint/2010/main" val="1657053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71C116-0EFA-474F-97DF-8B76A5D8A5A7}" type="datetimeFigureOut">
              <a:rPr lang="en-US" smtClean="0"/>
              <a:t>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4F690D-E6D7-4CEB-8737-BA84B669597D}" type="slidenum">
              <a:rPr lang="en-US" smtClean="0"/>
              <a:t>‹#›</a:t>
            </a:fld>
            <a:endParaRPr lang="en-US" dirty="0"/>
          </a:p>
        </p:txBody>
      </p:sp>
    </p:spTree>
    <p:extLst>
      <p:ext uri="{BB962C8B-B14F-4D97-AF65-F5344CB8AC3E}">
        <p14:creationId xmlns:p14="http://schemas.microsoft.com/office/powerpoint/2010/main" val="68739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71C116-0EFA-474F-97DF-8B76A5D8A5A7}" type="datetimeFigureOut">
              <a:rPr lang="en-US" smtClean="0"/>
              <a:t>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4F690D-E6D7-4CEB-8737-BA84B669597D}" type="slidenum">
              <a:rPr lang="en-US" smtClean="0"/>
              <a:t>‹#›</a:t>
            </a:fld>
            <a:endParaRPr lang="en-US" dirty="0"/>
          </a:p>
        </p:txBody>
      </p:sp>
    </p:spTree>
    <p:extLst>
      <p:ext uri="{BB962C8B-B14F-4D97-AF65-F5344CB8AC3E}">
        <p14:creationId xmlns:p14="http://schemas.microsoft.com/office/powerpoint/2010/main" val="2568043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1C116-0EFA-474F-97DF-8B76A5D8A5A7}" type="datetimeFigureOut">
              <a:rPr lang="en-US" smtClean="0"/>
              <a:t>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4F690D-E6D7-4CEB-8737-BA84B669597D}" type="slidenum">
              <a:rPr lang="en-US" smtClean="0"/>
              <a:t>‹#›</a:t>
            </a:fld>
            <a:endParaRPr lang="en-US" dirty="0"/>
          </a:p>
        </p:txBody>
      </p:sp>
    </p:spTree>
    <p:extLst>
      <p:ext uri="{BB962C8B-B14F-4D97-AF65-F5344CB8AC3E}">
        <p14:creationId xmlns:p14="http://schemas.microsoft.com/office/powerpoint/2010/main" val="2832490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471C116-0EFA-474F-97DF-8B76A5D8A5A7}" type="datetimeFigureOut">
              <a:rPr lang="en-US" smtClean="0"/>
              <a:t>1/9/2018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D4F690D-E6D7-4CEB-8737-BA84B669597D}"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01512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471C116-0EFA-474F-97DF-8B76A5D8A5A7}" type="datetimeFigureOut">
              <a:rPr lang="en-US" smtClean="0"/>
              <a:t>1/9/2018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D4F690D-E6D7-4CEB-8737-BA84B669597D}"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53004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7471C116-0EFA-474F-97DF-8B76A5D8A5A7}" type="datetimeFigureOut">
              <a:rPr lang="en-US" smtClean="0"/>
              <a:t>1/9/2018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FD4F690D-E6D7-4CEB-8737-BA84B669597D}" type="slidenum">
              <a:rPr lang="en-US" smtClean="0"/>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60537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frc.hiretouch.com/admin" TargetMode="Externa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CREATING A JOB REQUISITION</a:t>
            </a:r>
            <a:endParaRPr lang="en-US" dirty="0"/>
          </a:p>
        </p:txBody>
      </p:sp>
      <p:sp>
        <p:nvSpPr>
          <p:cNvPr id="3" name="Subtitle 2"/>
          <p:cNvSpPr>
            <a:spLocks noGrp="1"/>
          </p:cNvSpPr>
          <p:nvPr>
            <p:ph type="subTitle" idx="1"/>
          </p:nvPr>
        </p:nvSpPr>
        <p:spPr>
          <a:xfrm>
            <a:off x="7457694" y="8817685"/>
            <a:ext cx="1201868" cy="812140"/>
          </a:xfrm>
        </p:spPr>
        <p:txBody>
          <a:bodyPr/>
          <a:lstStyle/>
          <a:p>
            <a:endParaRPr lang="en-US" dirty="0"/>
          </a:p>
        </p:txBody>
      </p:sp>
      <p:pic>
        <p:nvPicPr>
          <p:cNvPr id="1026" name="Picture 2" descr="http://www.frc.edu/businessservices/images/FRC_Horizontal_RGB_Color.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2394" y="3886680"/>
            <a:ext cx="8203963"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529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1011175" y="4996532"/>
            <a:ext cx="3973133" cy="1741738"/>
          </a:xfrm>
        </p:spPr>
        <p:txBody>
          <a:bodyPr/>
          <a:lstStyle/>
          <a:p>
            <a:r>
              <a:rPr lang="en-US" sz="2200" b="1" dirty="0"/>
              <a:t>Add a Requisition: Step 6</a:t>
            </a:r>
            <a:endParaRPr lang="en-US" sz="2200" b="1" dirty="0" smtClean="0"/>
          </a:p>
          <a:p>
            <a:endParaRPr lang="en-US" sz="2200" dirty="0"/>
          </a:p>
          <a:p>
            <a:r>
              <a:rPr lang="en-US" sz="1800" dirty="0" smtClean="0"/>
              <a:t>Select </a:t>
            </a:r>
            <a:r>
              <a:rPr lang="en-US" sz="1800" dirty="0"/>
              <a:t>your name from the drop down box for Supervisors. </a:t>
            </a:r>
            <a:endParaRPr lang="en-US" sz="1800" dirty="0" smtClean="0"/>
          </a:p>
          <a:p>
            <a:endParaRPr lang="en-US" sz="1800" dirty="0" smtClean="0"/>
          </a:p>
          <a:p>
            <a:r>
              <a:rPr lang="en-US" sz="1800" dirty="0" smtClean="0"/>
              <a:t>Below that, there is a comments box. You can put any suggestions for changes to the  job description, or any suggestions of places to advertise.</a:t>
            </a:r>
            <a:endParaRPr lang="en-US" sz="1800" dirty="0"/>
          </a:p>
          <a:p>
            <a:endParaRPr lang="en-US" sz="1800" dirty="0" smtClean="0"/>
          </a:p>
          <a:p>
            <a:r>
              <a:rPr lang="en-US" sz="1800" dirty="0" smtClean="0"/>
              <a:t>Now </a:t>
            </a:r>
            <a:r>
              <a:rPr lang="en-US" sz="1800" dirty="0"/>
              <a:t>look at </a:t>
            </a:r>
            <a:r>
              <a:rPr lang="en-US" sz="1800" dirty="0" smtClean="0"/>
              <a:t>the committee members box. </a:t>
            </a:r>
            <a:r>
              <a:rPr lang="en-US" sz="1800" dirty="0"/>
              <a:t>This is where you can list suggested </a:t>
            </a:r>
            <a:r>
              <a:rPr lang="en-US" sz="1800" dirty="0" smtClean="0"/>
              <a:t>members </a:t>
            </a:r>
            <a:r>
              <a:rPr lang="en-US" sz="1800" dirty="0"/>
              <a:t>for this </a:t>
            </a:r>
            <a:r>
              <a:rPr lang="en-US" sz="1800" dirty="0" smtClean="0"/>
              <a:t>search committee. </a:t>
            </a:r>
            <a:r>
              <a:rPr lang="en-US" sz="1800" dirty="0"/>
              <a:t>Just click the “add a row” button if you have more than one suggestion. If you do not have any, leave blank. (note: suggested committee members are not guaranteed).</a:t>
            </a:r>
          </a:p>
          <a:p>
            <a:r>
              <a:rPr lang="en-US" sz="1800" dirty="0"/>
              <a:t> </a:t>
            </a:r>
          </a:p>
          <a:p>
            <a:r>
              <a:rPr lang="en-US" sz="1800" dirty="0"/>
              <a:t> </a:t>
            </a:r>
          </a:p>
          <a:p>
            <a:r>
              <a:rPr lang="en-US" sz="1800" dirty="0"/>
              <a:t>Supervisor request and certification: Please choose todays date from the calendar and enter your name in the text box. Then hit the “Continue to Approvals” button</a:t>
            </a:r>
          </a:p>
          <a:p>
            <a:endParaRPr lang="en-US" dirty="0"/>
          </a:p>
        </p:txBody>
      </p:sp>
      <p:sp>
        <p:nvSpPr>
          <p:cNvPr id="10" name="Content Placeholder 9"/>
          <p:cNvSpPr>
            <a:spLocks noGrp="1"/>
          </p:cNvSpPr>
          <p:nvPr>
            <p:ph sz="quarter" idx="4"/>
          </p:nvPr>
        </p:nvSpPr>
        <p:spPr/>
        <p:txBody>
          <a:bodyPr/>
          <a:lstStyle/>
          <a:p>
            <a:endParaRPr lang="en-US" dirty="0"/>
          </a:p>
        </p:txBody>
      </p:sp>
      <p:pic>
        <p:nvPicPr>
          <p:cNvPr id="12" name="Picture 11"/>
          <p:cNvPicPr>
            <a:picLocks noChangeAspect="1"/>
          </p:cNvPicPr>
          <p:nvPr/>
        </p:nvPicPr>
        <p:blipFill rotWithShape="1">
          <a:blip r:embed="rId2"/>
          <a:srcRect l="25938" t="20090" r="27176" b="7768"/>
          <a:stretch/>
        </p:blipFill>
        <p:spPr>
          <a:xfrm>
            <a:off x="5327257" y="169816"/>
            <a:ext cx="6586069" cy="56975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2748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2526" y="0"/>
            <a:ext cx="6679474" cy="6858000"/>
          </a:xfrm>
        </p:spPr>
        <p:txBody>
          <a:bodyPr/>
          <a:lstStyle/>
          <a:p>
            <a:pPr marL="0" indent="0" algn="ctr">
              <a:buNone/>
            </a:pPr>
            <a:r>
              <a:rPr lang="en-US" sz="3600" b="1" dirty="0">
                <a:solidFill>
                  <a:srgbClr val="C00000"/>
                </a:solidFill>
              </a:rPr>
              <a:t>Congratulations</a:t>
            </a:r>
            <a:r>
              <a:rPr lang="en-US" sz="3600" b="1" dirty="0" smtClean="0">
                <a:solidFill>
                  <a:srgbClr val="C00000"/>
                </a:solidFill>
              </a:rPr>
              <a:t>!</a:t>
            </a:r>
          </a:p>
          <a:p>
            <a:pPr marL="0" indent="0" algn="ctr">
              <a:buNone/>
            </a:pPr>
            <a:r>
              <a:rPr lang="en-US" b="1" dirty="0" smtClean="0"/>
              <a:t> </a:t>
            </a:r>
            <a:r>
              <a:rPr lang="en-US" b="1" dirty="0"/>
              <a:t>You have now completed you Employee Requisition Form through our new system. </a:t>
            </a:r>
          </a:p>
          <a:p>
            <a:pPr marL="0" indent="0">
              <a:buNone/>
            </a:pPr>
            <a:r>
              <a:rPr lang="en-US" sz="3200" b="1" dirty="0" smtClean="0"/>
              <a:t>But wait</a:t>
            </a:r>
            <a:r>
              <a:rPr lang="en-US" b="1" dirty="0" smtClean="0"/>
              <a:t>…………………..What if I don’t have time to finish my Req right now?</a:t>
            </a:r>
          </a:p>
          <a:p>
            <a:pPr marL="0" indent="0">
              <a:buNone/>
            </a:pPr>
            <a:r>
              <a:rPr lang="en-US" dirty="0"/>
              <a:t>If you need to exit H</a:t>
            </a:r>
            <a:r>
              <a:rPr lang="en-US" dirty="0" smtClean="0"/>
              <a:t>iretouch </a:t>
            </a:r>
            <a:r>
              <a:rPr lang="en-US" dirty="0"/>
              <a:t>before finishing, you can do so. When you log back in go to the “Jobs” tab and choose the job you are working on. Then on the green tabs, choose the “Forms” tab, and finally click on “continue”. This will bring you back to your last saved point on the requisition. </a:t>
            </a:r>
          </a:p>
          <a:p>
            <a:pPr marL="0" indent="0">
              <a:buNone/>
            </a:pPr>
            <a:endParaRPr lang="en-US" dirty="0"/>
          </a:p>
        </p:txBody>
      </p:sp>
      <p:pic>
        <p:nvPicPr>
          <p:cNvPr id="5" name="Picture 4"/>
          <p:cNvPicPr>
            <a:picLocks noChangeAspect="1"/>
          </p:cNvPicPr>
          <p:nvPr/>
        </p:nvPicPr>
        <p:blipFill rotWithShape="1">
          <a:blip r:embed="rId2"/>
          <a:srcRect l="26405" t="26964" r="25404" b="24642"/>
          <a:stretch/>
        </p:blipFill>
        <p:spPr>
          <a:xfrm>
            <a:off x="117566" y="3731841"/>
            <a:ext cx="5120640" cy="2891028"/>
          </a:xfrm>
          <a:prstGeom prst="rect">
            <a:avLst/>
          </a:prstGeom>
        </p:spPr>
      </p:pic>
      <p:sp>
        <p:nvSpPr>
          <p:cNvPr id="6" name="Text Placeholder 2"/>
          <p:cNvSpPr>
            <a:spLocks noGrp="1"/>
          </p:cNvSpPr>
          <p:nvPr>
            <p:ph type="body" sz="half" idx="2"/>
          </p:nvPr>
        </p:nvSpPr>
        <p:spPr>
          <a:xfrm>
            <a:off x="566738" y="387350"/>
            <a:ext cx="3856037" cy="3011488"/>
          </a:xfrm>
        </p:spPr>
        <p:txBody>
          <a:bodyPr>
            <a:normAutofit fontScale="92500" lnSpcReduction="10000"/>
          </a:bodyPr>
          <a:lstStyle/>
          <a:p>
            <a:r>
              <a:rPr lang="en-US" sz="2400" b="1" dirty="0"/>
              <a:t>Add a Requisition: Step </a:t>
            </a:r>
            <a:r>
              <a:rPr lang="en-US" sz="2400" b="1" dirty="0" smtClean="0"/>
              <a:t>7</a:t>
            </a:r>
            <a:endParaRPr lang="en-US" sz="2400" dirty="0"/>
          </a:p>
          <a:p>
            <a:r>
              <a:rPr lang="en-US" sz="1800" dirty="0"/>
              <a:t>On this page you will select approver from the drop down box provided. Always choose</a:t>
            </a:r>
            <a:r>
              <a:rPr lang="en-US" sz="1800" dirty="0" smtClean="0"/>
              <a:t>:</a:t>
            </a:r>
            <a:r>
              <a:rPr lang="en-US" sz="1800" dirty="0"/>
              <a:t> </a:t>
            </a:r>
          </a:p>
          <a:p>
            <a:r>
              <a:rPr lang="en-US" sz="1800" dirty="0"/>
              <a:t>Human Resources: </a:t>
            </a:r>
            <a:r>
              <a:rPr lang="en-US" sz="1800" dirty="0" smtClean="0"/>
              <a:t>Group Approval</a:t>
            </a:r>
            <a:r>
              <a:rPr lang="en-US" sz="1800" dirty="0"/>
              <a:t> </a:t>
            </a:r>
            <a:endParaRPr lang="en-US" sz="1800" dirty="0" smtClean="0"/>
          </a:p>
          <a:p>
            <a:endParaRPr lang="en-US" sz="1800" dirty="0"/>
          </a:p>
          <a:p>
            <a:r>
              <a:rPr lang="en-US" sz="1800" dirty="0" smtClean="0"/>
              <a:t>Next hit </a:t>
            </a:r>
            <a:r>
              <a:rPr lang="en-US" sz="1800" dirty="0"/>
              <a:t>the “Save and Send” button.</a:t>
            </a:r>
          </a:p>
          <a:p>
            <a:endParaRPr lang="en-US" dirty="0"/>
          </a:p>
        </p:txBody>
      </p:sp>
      <p:pic>
        <p:nvPicPr>
          <p:cNvPr id="7" name="Picture 6"/>
          <p:cNvPicPr>
            <a:picLocks noChangeAspect="1"/>
          </p:cNvPicPr>
          <p:nvPr/>
        </p:nvPicPr>
        <p:blipFill rotWithShape="1">
          <a:blip r:embed="rId3"/>
          <a:srcRect l="26139" t="47768" r="37618" b="15268"/>
          <a:stretch/>
        </p:blipFill>
        <p:spPr>
          <a:xfrm>
            <a:off x="6239692" y="3861866"/>
            <a:ext cx="5225142" cy="2996134"/>
          </a:xfrm>
          <a:prstGeom prst="rect">
            <a:avLst/>
          </a:prstGeom>
        </p:spPr>
      </p:pic>
    </p:spTree>
    <p:extLst>
      <p:ext uri="{BB962C8B-B14F-4D97-AF65-F5344CB8AC3E}">
        <p14:creationId xmlns:p14="http://schemas.microsoft.com/office/powerpoint/2010/main" val="307636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a:solidFill>
                  <a:srgbClr val="191B0E"/>
                </a:solidFill>
              </a:rPr>
              <a:t>So you want to create a Requisition?</a:t>
            </a:r>
            <a:br>
              <a:rPr lang="en-US" sz="2000" dirty="0">
                <a:solidFill>
                  <a:srgbClr val="191B0E"/>
                </a:solidFill>
              </a:rPr>
            </a:br>
            <a:r>
              <a:rPr lang="en-US" sz="2000" dirty="0">
                <a:solidFill>
                  <a:srgbClr val="191B0E"/>
                </a:solidFill>
              </a:rPr>
              <a:t/>
            </a:r>
            <a:br>
              <a:rPr lang="en-US" sz="2000" dirty="0">
                <a:solidFill>
                  <a:srgbClr val="191B0E"/>
                </a:solidFill>
              </a:rPr>
            </a:br>
            <a:r>
              <a:rPr lang="en-US" sz="2000" dirty="0">
                <a:solidFill>
                  <a:srgbClr val="191B0E"/>
                </a:solidFill>
              </a:rPr>
              <a:t>You have already notified the Human Resources Department that you are planning to create/fill a job opening, correct? You will need to log in to </a:t>
            </a:r>
            <a:r>
              <a:rPr lang="en-US" sz="2000" u="sng" dirty="0">
                <a:solidFill>
                  <a:srgbClr val="191B0E"/>
                </a:solidFill>
                <a:hlinkClick r:id="rId2"/>
              </a:rPr>
              <a:t>https://frc.hiretouch.com/admin</a:t>
            </a:r>
            <a:r>
              <a:rPr lang="en-US" sz="2000" dirty="0">
                <a:solidFill>
                  <a:srgbClr val="191B0E"/>
                </a:solidFill>
              </a:rPr>
              <a:t> website. If you have already been assigned a log in and password, please enter them here.</a:t>
            </a:r>
            <a:br>
              <a:rPr lang="en-US" sz="2000" dirty="0">
                <a:solidFill>
                  <a:srgbClr val="191B0E"/>
                </a:solidFill>
              </a:rPr>
            </a:br>
            <a:r>
              <a:rPr lang="en-US" sz="2000" dirty="0">
                <a:solidFill>
                  <a:srgbClr val="191B0E"/>
                </a:solidFill>
              </a:rPr>
              <a:t/>
            </a:r>
            <a:br>
              <a:rPr lang="en-US" sz="2000" dirty="0">
                <a:solidFill>
                  <a:srgbClr val="191B0E"/>
                </a:solidFill>
              </a:rPr>
            </a:br>
            <a:r>
              <a:rPr lang="en-US" sz="2000" dirty="0">
                <a:solidFill>
                  <a:srgbClr val="191B0E"/>
                </a:solidFill>
              </a:rPr>
              <a:t>If you have not previously been given access to the H</a:t>
            </a:r>
            <a:r>
              <a:rPr lang="en-US" sz="2000" dirty="0" smtClean="0">
                <a:solidFill>
                  <a:srgbClr val="191B0E"/>
                </a:solidFill>
              </a:rPr>
              <a:t>iretouch </a:t>
            </a:r>
            <a:r>
              <a:rPr lang="en-US" sz="2000" dirty="0">
                <a:solidFill>
                  <a:srgbClr val="191B0E"/>
                </a:solidFill>
              </a:rPr>
              <a:t>website you should be receiving an email that looks like:</a:t>
            </a:r>
            <a:endParaRPr lang="en-US" dirty="0"/>
          </a:p>
        </p:txBody>
      </p:sp>
      <p:sp>
        <p:nvSpPr>
          <p:cNvPr id="3" name="Text Placeholder 2"/>
          <p:cNvSpPr>
            <a:spLocks noGrp="1"/>
          </p:cNvSpPr>
          <p:nvPr>
            <p:ph type="body" idx="1"/>
          </p:nvPr>
        </p:nvSpPr>
        <p:spPr>
          <a:xfrm>
            <a:off x="1219887" y="2893251"/>
            <a:ext cx="4443984" cy="823912"/>
          </a:xfrm>
        </p:spPr>
        <p:txBody>
          <a:bodyPr/>
          <a:lstStyle/>
          <a:p>
            <a:endParaRPr lang="en-US" dirty="0"/>
          </a:p>
        </p:txBody>
      </p:sp>
      <p:sp>
        <p:nvSpPr>
          <p:cNvPr id="5" name="Text Placeholder 4"/>
          <p:cNvSpPr>
            <a:spLocks noGrp="1"/>
          </p:cNvSpPr>
          <p:nvPr>
            <p:ph type="body" sz="quarter" idx="3"/>
          </p:nvPr>
        </p:nvSpPr>
        <p:spPr>
          <a:xfrm>
            <a:off x="4690113" y="1965928"/>
            <a:ext cx="4443984" cy="823912"/>
          </a:xfrm>
        </p:spPr>
        <p:txBody>
          <a:bodyPr/>
          <a:lstStyle/>
          <a:p>
            <a:r>
              <a:rPr lang="en-US" sz="2000" dirty="0" smtClean="0"/>
              <a:t>It will say:</a:t>
            </a:r>
            <a:endParaRPr lang="en-US" sz="2000" dirty="0"/>
          </a:p>
        </p:txBody>
      </p:sp>
      <p:pic>
        <p:nvPicPr>
          <p:cNvPr id="7" name="Content Placeholder 4"/>
          <p:cNvPicPr>
            <a:picLocks noGrp="1" noChangeAspect="1"/>
          </p:cNvPicPr>
          <p:nvPr>
            <p:ph sz="half" idx="1"/>
          </p:nvPr>
        </p:nvPicPr>
        <p:blipFill>
          <a:blip r:embed="rId3"/>
          <a:stretch>
            <a:fillRect/>
          </a:stretch>
        </p:blipFill>
        <p:spPr>
          <a:xfrm>
            <a:off x="1001928" y="2789839"/>
            <a:ext cx="3608709" cy="1112459"/>
          </a:xfrm>
          <a:prstGeom prst="rect">
            <a:avLst/>
          </a:prstGeom>
        </p:spPr>
      </p:pic>
      <p:pic>
        <p:nvPicPr>
          <p:cNvPr id="9" name="Content Placeholder 5"/>
          <p:cNvPicPr>
            <a:picLocks noGrp="1" noChangeAspect="1"/>
          </p:cNvPicPr>
          <p:nvPr>
            <p:ph sz="half" idx="2"/>
          </p:nvPr>
        </p:nvPicPr>
        <p:blipFill>
          <a:blip r:embed="rId4"/>
          <a:stretch>
            <a:fillRect/>
          </a:stretch>
        </p:blipFill>
        <p:spPr>
          <a:xfrm>
            <a:off x="1001928" y="4005709"/>
            <a:ext cx="3440868" cy="1773444"/>
          </a:xfrm>
          <a:prstGeom prst="rect">
            <a:avLst/>
          </a:prstGeom>
        </p:spPr>
      </p:pic>
      <p:pic>
        <p:nvPicPr>
          <p:cNvPr id="10" name="Content Placeholder 9"/>
          <p:cNvPicPr>
            <a:picLocks noGrp="1" noChangeAspect="1"/>
          </p:cNvPicPr>
          <p:nvPr>
            <p:ph sz="quarter" idx="4"/>
          </p:nvPr>
        </p:nvPicPr>
        <p:blipFill>
          <a:blip r:embed="rId5"/>
          <a:stretch>
            <a:fillRect/>
          </a:stretch>
        </p:blipFill>
        <p:spPr>
          <a:xfrm>
            <a:off x="4690113" y="2892726"/>
            <a:ext cx="6877551" cy="3965274"/>
          </a:xfrm>
          <a:prstGeom prst="rect">
            <a:avLst/>
          </a:prstGeom>
        </p:spPr>
      </p:pic>
    </p:spTree>
    <p:extLst>
      <p:ext uri="{BB962C8B-B14F-4D97-AF65-F5344CB8AC3E}">
        <p14:creationId xmlns:p14="http://schemas.microsoft.com/office/powerpoint/2010/main" val="1510309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7054" y="1217647"/>
            <a:ext cx="4443984" cy="823912"/>
          </a:xfrm>
        </p:spPr>
        <p:txBody>
          <a:bodyPr/>
          <a:lstStyle/>
          <a:p>
            <a:r>
              <a:rPr lang="en-US" sz="2400" dirty="0"/>
              <a:t>You can click on the link to log in. Your username will be your email address. Copy and paste the provided password into the log in page.</a:t>
            </a:r>
          </a:p>
          <a:p>
            <a:endParaRPr lang="en-US" sz="1600" dirty="0"/>
          </a:p>
        </p:txBody>
      </p:sp>
      <p:sp>
        <p:nvSpPr>
          <p:cNvPr id="5" name="Text Placeholder 4"/>
          <p:cNvSpPr>
            <a:spLocks noGrp="1"/>
          </p:cNvSpPr>
          <p:nvPr>
            <p:ph type="body" sz="quarter" idx="3"/>
          </p:nvPr>
        </p:nvSpPr>
        <p:spPr>
          <a:xfrm>
            <a:off x="6898502" y="1722678"/>
            <a:ext cx="4443984" cy="823912"/>
          </a:xfrm>
        </p:spPr>
        <p:txBody>
          <a:bodyPr/>
          <a:lstStyle/>
          <a:p>
            <a:r>
              <a:rPr lang="en-US" sz="2400" dirty="0"/>
              <a:t>This is the first page you see. You will be able to create your permanent password here. Don’t forget to write it down somewhere so you can have it for future use. </a:t>
            </a:r>
          </a:p>
          <a:p>
            <a:endParaRPr lang="en-US" dirty="0"/>
          </a:p>
        </p:txBody>
      </p:sp>
      <p:pic>
        <p:nvPicPr>
          <p:cNvPr id="7" name="Content Placeholder 6"/>
          <p:cNvPicPr>
            <a:picLocks noGrp="1"/>
          </p:cNvPicPr>
          <p:nvPr>
            <p:ph sz="half" idx="2"/>
          </p:nvPr>
        </p:nvPicPr>
        <p:blipFill rotWithShape="1">
          <a:blip r:embed="rId2"/>
          <a:srcRect l="32799" t="1912" r="32073" b="5952"/>
          <a:stretch/>
        </p:blipFill>
        <p:spPr bwMode="auto">
          <a:xfrm>
            <a:off x="1497887" y="2041559"/>
            <a:ext cx="3882318" cy="47233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8" name="Content Placeholder 7"/>
          <p:cNvPicPr>
            <a:picLocks noGrp="1"/>
          </p:cNvPicPr>
          <p:nvPr>
            <p:ph sz="quarter" idx="4"/>
          </p:nvPr>
        </p:nvPicPr>
        <p:blipFill rotWithShape="1">
          <a:blip r:embed="rId3">
            <a:extLst>
              <a:ext uri="{28A0092B-C50C-407E-A947-70E740481C1C}">
                <a14:useLocalDpi xmlns:a14="http://schemas.microsoft.com/office/drawing/2010/main" val="0"/>
              </a:ext>
            </a:extLst>
          </a:blip>
          <a:srcRect l="33173" t="9692" r="33013" b="15906"/>
          <a:stretch/>
        </p:blipFill>
        <p:spPr bwMode="auto">
          <a:xfrm>
            <a:off x="7049311" y="2313501"/>
            <a:ext cx="4293175" cy="43577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888351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842" y="363828"/>
            <a:ext cx="9601200" cy="1485900"/>
          </a:xfrm>
        </p:spPr>
        <p:txBody>
          <a:bodyPr>
            <a:normAutofit fontScale="90000"/>
          </a:bodyPr>
          <a:lstStyle/>
          <a:p>
            <a:r>
              <a:rPr lang="en-US" sz="2700" dirty="0">
                <a:latin typeface="+mn-lt"/>
                <a:ea typeface="+mn-ea"/>
                <a:cs typeface="+mn-cs"/>
              </a:rPr>
              <a:t>The next thing you see is your home page (see example below). If you have an active job opening you need to review it will show up under “My Active Jobs”. If you have a req to approve it will be under (yep, you guessed it) “My Reqs to Approve”. The client notifications box is for messages from the Hiretouch Company to it’s users. If you need to disable that box you can use the “Display Preferences” Button to change your home screen. </a:t>
            </a:r>
            <a:r>
              <a:rPr lang="en-US" dirty="0"/>
              <a:t/>
            </a:r>
            <a:br>
              <a:rPr lang="en-US" dirty="0"/>
            </a:br>
            <a:endParaRPr lang="en-US" dirty="0"/>
          </a:p>
        </p:txBody>
      </p:sp>
      <p:pic>
        <p:nvPicPr>
          <p:cNvPr id="4" name="Content Placeholder 3"/>
          <p:cNvPicPr>
            <a:picLocks noGrp="1"/>
          </p:cNvPicPr>
          <p:nvPr>
            <p:ph idx="1"/>
          </p:nvPr>
        </p:nvPicPr>
        <p:blipFill>
          <a:blip r:embed="rId2"/>
          <a:stretch>
            <a:fillRect/>
          </a:stretch>
        </p:blipFill>
        <p:spPr>
          <a:xfrm>
            <a:off x="3322029" y="3045853"/>
            <a:ext cx="6370042" cy="3581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Oval 4"/>
          <p:cNvSpPr/>
          <p:nvPr/>
        </p:nvSpPr>
        <p:spPr>
          <a:xfrm>
            <a:off x="8770513" y="4520485"/>
            <a:ext cx="921558" cy="4250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3823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840" y="95250"/>
            <a:ext cx="9060287" cy="381268"/>
          </a:xfrm>
        </p:spPr>
        <p:txBody>
          <a:bodyPr>
            <a:normAutofit fontScale="90000"/>
          </a:bodyPr>
          <a:lstStyle/>
          <a:p>
            <a:r>
              <a:rPr lang="en-US" sz="2400" dirty="0">
                <a:latin typeface="+mn-lt"/>
                <a:ea typeface="+mn-ea"/>
                <a:cs typeface="+mn-cs"/>
              </a:rPr>
              <a:t>To begin a new Requisition, click on the “Jobs” tab.</a:t>
            </a:r>
            <a:br>
              <a:rPr lang="en-US" sz="2400" dirty="0">
                <a:latin typeface="+mn-lt"/>
                <a:ea typeface="+mn-ea"/>
                <a:cs typeface="+mn-cs"/>
              </a:rPr>
            </a:br>
            <a:endParaRPr lang="en-US" sz="2400" dirty="0">
              <a:latin typeface="+mn-lt"/>
              <a:ea typeface="+mn-ea"/>
              <a:cs typeface="+mn-cs"/>
            </a:endParaRPr>
          </a:p>
        </p:txBody>
      </p:sp>
      <p:pic>
        <p:nvPicPr>
          <p:cNvPr id="7" name="Content Placeholder 6"/>
          <p:cNvPicPr>
            <a:picLocks noGrp="1" noChangeAspect="1"/>
          </p:cNvPicPr>
          <p:nvPr>
            <p:ph sz="half" idx="1"/>
          </p:nvPr>
        </p:nvPicPr>
        <p:blipFill>
          <a:blip r:embed="rId2"/>
          <a:stretch>
            <a:fillRect/>
          </a:stretch>
        </p:blipFill>
        <p:spPr>
          <a:xfrm>
            <a:off x="1002807" y="545848"/>
            <a:ext cx="9119987" cy="2191694"/>
          </a:xfrm>
          <a:prstGeom prst="rect">
            <a:avLst/>
          </a:prstGeom>
        </p:spPr>
      </p:pic>
      <p:sp>
        <p:nvSpPr>
          <p:cNvPr id="5" name="Title 1"/>
          <p:cNvSpPr txBox="1">
            <a:spLocks/>
          </p:cNvSpPr>
          <p:nvPr/>
        </p:nvSpPr>
        <p:spPr>
          <a:xfrm>
            <a:off x="1524000" y="876836"/>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endParaRPr lang="en-US" dirty="0"/>
          </a:p>
        </p:txBody>
      </p:sp>
      <p:sp>
        <p:nvSpPr>
          <p:cNvPr id="6" name="Rectangle 5"/>
          <p:cNvSpPr/>
          <p:nvPr/>
        </p:nvSpPr>
        <p:spPr>
          <a:xfrm>
            <a:off x="920840" y="2658461"/>
            <a:ext cx="10146298" cy="1179169"/>
          </a:xfrm>
          <a:prstGeom prst="rect">
            <a:avLst/>
          </a:prstGeom>
        </p:spPr>
        <p:txBody>
          <a:bodyPr wrap="square">
            <a:spAutoFit/>
          </a:bodyPr>
          <a:lstStyle/>
          <a:p>
            <a:pPr>
              <a:lnSpc>
                <a:spcPct val="107000"/>
              </a:lnSpc>
              <a:spcAft>
                <a:spcPts val="800"/>
              </a:spcAft>
            </a:pPr>
            <a:r>
              <a:rPr lang="en-US" sz="2200" dirty="0">
                <a:solidFill>
                  <a:schemeClr val="tx2"/>
                </a:solidFill>
              </a:rPr>
              <a:t>In the “Jobs” tab you will see any jobs that are in a “posted” or “closed” status that have been assigned to you. To start a new requisition, click on the “add a requisition” button. </a:t>
            </a:r>
          </a:p>
        </p:txBody>
      </p:sp>
      <p:pic>
        <p:nvPicPr>
          <p:cNvPr id="8" name="Content Placeholder 7"/>
          <p:cNvPicPr>
            <a:picLocks noGrp="1"/>
          </p:cNvPicPr>
          <p:nvPr>
            <p:ph sz="half" idx="2"/>
          </p:nvPr>
        </p:nvPicPr>
        <p:blipFill>
          <a:blip r:embed="rId3"/>
          <a:stretch>
            <a:fillRect/>
          </a:stretch>
        </p:blipFill>
        <p:spPr>
          <a:xfrm>
            <a:off x="3552825" y="3456140"/>
            <a:ext cx="7123761" cy="3339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Oval 8"/>
          <p:cNvSpPr/>
          <p:nvPr/>
        </p:nvSpPr>
        <p:spPr>
          <a:xfrm>
            <a:off x="1420969" y="1863494"/>
            <a:ext cx="691166" cy="3978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635544" y="4604661"/>
            <a:ext cx="1041042" cy="4745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766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p:cNvPicPr>
          <p:nvPr>
            <p:ph idx="1"/>
          </p:nvPr>
        </p:nvPicPr>
        <p:blipFill>
          <a:blip r:embed="rId2"/>
          <a:stretch>
            <a:fillRect/>
          </a:stretch>
        </p:blipFill>
        <p:spPr>
          <a:xfrm>
            <a:off x="1593272" y="2285999"/>
            <a:ext cx="9282545" cy="44611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1139780" y="106251"/>
            <a:ext cx="9601200" cy="1485900"/>
          </a:xfrm>
        </p:spPr>
        <p:txBody>
          <a:bodyPr>
            <a:noAutofit/>
          </a:bodyPr>
          <a:lstStyle/>
          <a:p>
            <a:r>
              <a:rPr lang="en-US" sz="2200" b="1" dirty="0">
                <a:latin typeface="+mn-lt"/>
                <a:ea typeface="+mn-ea"/>
                <a:cs typeface="+mn-cs"/>
              </a:rPr>
              <a:t>Add a Requisition: Step 1 </a:t>
            </a:r>
            <a:r>
              <a:rPr lang="en-US" sz="2200" dirty="0">
                <a:latin typeface="+mn-lt"/>
                <a:ea typeface="+mn-ea"/>
                <a:cs typeface="+mn-cs"/>
              </a:rPr>
              <a:t/>
            </a:r>
            <a:br>
              <a:rPr lang="en-US" sz="2200" dirty="0">
                <a:latin typeface="+mn-lt"/>
                <a:ea typeface="+mn-ea"/>
                <a:cs typeface="+mn-cs"/>
              </a:rPr>
            </a:br>
            <a:r>
              <a:rPr lang="en-US" sz="2200" u="sng" dirty="0">
                <a:latin typeface="+mn-lt"/>
                <a:ea typeface="+mn-ea"/>
                <a:cs typeface="+mn-cs"/>
              </a:rPr>
              <a:t>Choose a template. </a:t>
            </a:r>
            <a:r>
              <a:rPr lang="en-US" sz="2200" dirty="0">
                <a:latin typeface="+mn-lt"/>
                <a:ea typeface="+mn-ea"/>
                <a:cs typeface="+mn-cs"/>
              </a:rPr>
              <a:t>If you do not see a template that fits the position you are requesting, or if you are not sure which template your position belongs in, please call HR for guidance. Once you have chosen a template, be sure you hit the </a:t>
            </a:r>
            <a:r>
              <a:rPr lang="en-US" sz="2200" u="sng" dirty="0">
                <a:latin typeface="+mn-lt"/>
                <a:ea typeface="+mn-ea"/>
                <a:cs typeface="+mn-cs"/>
              </a:rPr>
              <a:t>continue button</a:t>
            </a:r>
            <a:r>
              <a:rPr lang="en-US" sz="2200" dirty="0">
                <a:latin typeface="+mn-lt"/>
                <a:ea typeface="+mn-ea"/>
                <a:cs typeface="+mn-cs"/>
              </a:rPr>
              <a:t>, or you will not be able to move forward. </a:t>
            </a:r>
            <a:br>
              <a:rPr lang="en-US" sz="2200" dirty="0">
                <a:latin typeface="+mn-lt"/>
                <a:ea typeface="+mn-ea"/>
                <a:cs typeface="+mn-cs"/>
              </a:rPr>
            </a:br>
            <a:endParaRPr lang="en-US" sz="2200" dirty="0">
              <a:latin typeface="+mn-lt"/>
              <a:ea typeface="+mn-ea"/>
              <a:cs typeface="+mn-cs"/>
            </a:endParaRPr>
          </a:p>
        </p:txBody>
      </p:sp>
      <p:sp>
        <p:nvSpPr>
          <p:cNvPr id="6" name="Oval 5"/>
          <p:cNvSpPr/>
          <p:nvPr/>
        </p:nvSpPr>
        <p:spPr>
          <a:xfrm>
            <a:off x="1906071" y="5867400"/>
            <a:ext cx="785613" cy="2764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rot="5400000">
            <a:off x="1458402" y="4725883"/>
            <a:ext cx="572647" cy="3226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476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355" y="106251"/>
            <a:ext cx="9601200" cy="1485900"/>
          </a:xfrm>
        </p:spPr>
        <p:txBody>
          <a:bodyPr>
            <a:normAutofit fontScale="90000"/>
          </a:bodyPr>
          <a:lstStyle/>
          <a:p>
            <a:r>
              <a:rPr lang="en-US" sz="2400" b="1" dirty="0">
                <a:latin typeface="+mn-lt"/>
                <a:ea typeface="+mn-ea"/>
                <a:cs typeface="+mn-cs"/>
              </a:rPr>
              <a:t>Add a Requisition: Step </a:t>
            </a:r>
            <a:r>
              <a:rPr lang="en-US" sz="2400" b="1" dirty="0" smtClean="0">
                <a:latin typeface="+mn-lt"/>
                <a:ea typeface="+mn-ea"/>
                <a:cs typeface="+mn-cs"/>
              </a:rPr>
              <a:t>2</a:t>
            </a:r>
            <a:br>
              <a:rPr lang="en-US" sz="2400" b="1" dirty="0" smtClean="0">
                <a:latin typeface="+mn-lt"/>
                <a:ea typeface="+mn-ea"/>
                <a:cs typeface="+mn-cs"/>
              </a:rPr>
            </a:br>
            <a:r>
              <a:rPr lang="en-US" sz="2400" dirty="0">
                <a:latin typeface="+mn-lt"/>
                <a:ea typeface="+mn-ea"/>
                <a:cs typeface="+mn-cs"/>
              </a:rPr>
              <a:t/>
            </a:r>
            <a:br>
              <a:rPr lang="en-US" sz="2400" dirty="0">
                <a:latin typeface="+mn-lt"/>
                <a:ea typeface="+mn-ea"/>
                <a:cs typeface="+mn-cs"/>
              </a:rPr>
            </a:br>
            <a:r>
              <a:rPr lang="en-US" sz="2400" dirty="0">
                <a:latin typeface="+mn-lt"/>
                <a:ea typeface="+mn-ea"/>
                <a:cs typeface="+mn-cs"/>
              </a:rPr>
              <a:t>On this page you will change the Title to whatever position you are requesting. Then hit continue. </a:t>
            </a:r>
            <a:r>
              <a:rPr lang="en-US" sz="2400" b="1" u="sng" dirty="0">
                <a:latin typeface="+mn-lt"/>
                <a:ea typeface="+mn-ea"/>
                <a:cs typeface="+mn-cs"/>
              </a:rPr>
              <a:t>DO NOT CHANGE ANYTHING ELSE ON THIS PAGE!</a:t>
            </a:r>
            <a:r>
              <a:rPr lang="en-US" sz="2200" u="sng" dirty="0">
                <a:latin typeface="+mn-lt"/>
                <a:ea typeface="+mn-ea"/>
                <a:cs typeface="+mn-cs"/>
              </a:rPr>
              <a:t/>
            </a:r>
            <a:br>
              <a:rPr lang="en-US" sz="2200" u="sng" dirty="0">
                <a:latin typeface="+mn-lt"/>
                <a:ea typeface="+mn-ea"/>
                <a:cs typeface="+mn-cs"/>
              </a:rPr>
            </a:br>
            <a:endParaRPr lang="en-US" sz="2200" u="sng" dirty="0">
              <a:latin typeface="+mn-lt"/>
              <a:ea typeface="+mn-ea"/>
              <a:cs typeface="+mn-cs"/>
            </a:endParaRPr>
          </a:p>
        </p:txBody>
      </p:sp>
      <p:pic>
        <p:nvPicPr>
          <p:cNvPr id="4" name="Content Placeholder 3"/>
          <p:cNvPicPr>
            <a:picLocks noGrp="1" noChangeAspect="1"/>
          </p:cNvPicPr>
          <p:nvPr>
            <p:ph idx="1"/>
          </p:nvPr>
        </p:nvPicPr>
        <p:blipFill>
          <a:blip r:embed="rId2"/>
          <a:stretch>
            <a:fillRect/>
          </a:stretch>
        </p:blipFill>
        <p:spPr>
          <a:xfrm>
            <a:off x="1064001" y="1442087"/>
            <a:ext cx="9509553" cy="5465152"/>
          </a:xfrm>
          <a:prstGeom prst="rect">
            <a:avLst/>
          </a:prstGeom>
        </p:spPr>
      </p:pic>
      <p:sp>
        <p:nvSpPr>
          <p:cNvPr id="5" name="Oval 4"/>
          <p:cNvSpPr/>
          <p:nvPr/>
        </p:nvSpPr>
        <p:spPr>
          <a:xfrm>
            <a:off x="1957590" y="5306096"/>
            <a:ext cx="811368" cy="4117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2084229" y="4018208"/>
            <a:ext cx="4058994" cy="510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0461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37301" y="406826"/>
            <a:ext cx="3973133" cy="1741738"/>
          </a:xfrm>
        </p:spPr>
        <p:txBody>
          <a:bodyPr/>
          <a:lstStyle/>
          <a:p>
            <a:r>
              <a:rPr lang="en-US" sz="2200" b="1" dirty="0"/>
              <a:t>Add a Requisition: Step </a:t>
            </a:r>
            <a:r>
              <a:rPr lang="en-US" sz="2200" b="1" dirty="0" smtClean="0"/>
              <a:t>3</a:t>
            </a:r>
          </a:p>
          <a:p>
            <a:endParaRPr lang="en-US" sz="2200" dirty="0"/>
          </a:p>
          <a:p>
            <a:r>
              <a:rPr lang="en-US" sz="2200" dirty="0"/>
              <a:t>This page should be auto populated and all you need to do is hit continue.</a:t>
            </a:r>
          </a:p>
          <a:p>
            <a:endParaRPr lang="en-US" dirty="0"/>
          </a:p>
        </p:txBody>
      </p:sp>
      <p:sp>
        <p:nvSpPr>
          <p:cNvPr id="5" name="Text Placeholder 4"/>
          <p:cNvSpPr>
            <a:spLocks noGrp="1"/>
          </p:cNvSpPr>
          <p:nvPr>
            <p:ph type="body" sz="quarter" idx="3"/>
          </p:nvPr>
        </p:nvSpPr>
        <p:spPr>
          <a:xfrm>
            <a:off x="6449767" y="1893362"/>
            <a:ext cx="4443984" cy="823912"/>
          </a:xfrm>
        </p:spPr>
        <p:txBody>
          <a:bodyPr/>
          <a:lstStyle/>
          <a:p>
            <a:endParaRPr lang="en-US" sz="2200" b="1" dirty="0" smtClean="0"/>
          </a:p>
          <a:p>
            <a:endParaRPr lang="en-US" sz="2200" b="1" dirty="0"/>
          </a:p>
          <a:p>
            <a:endParaRPr lang="en-US" sz="2200" b="1" dirty="0" smtClean="0"/>
          </a:p>
          <a:p>
            <a:r>
              <a:rPr lang="en-US" sz="2200" b="1" dirty="0" smtClean="0"/>
              <a:t>Add </a:t>
            </a:r>
            <a:r>
              <a:rPr lang="en-US" sz="2200" b="1" dirty="0"/>
              <a:t>a Requisition: Step </a:t>
            </a:r>
            <a:r>
              <a:rPr lang="en-US" sz="2200" b="1" dirty="0" smtClean="0"/>
              <a:t>4</a:t>
            </a:r>
          </a:p>
          <a:p>
            <a:endParaRPr lang="en-US" sz="2200" dirty="0"/>
          </a:p>
          <a:p>
            <a:r>
              <a:rPr lang="en-US" sz="2200" dirty="0"/>
              <a:t>The following pages will now be labeled with the job title. </a:t>
            </a:r>
            <a:r>
              <a:rPr lang="en-US" sz="2200" dirty="0" smtClean="0"/>
              <a:t>Click </a:t>
            </a:r>
            <a:r>
              <a:rPr lang="en-US" sz="2200" dirty="0"/>
              <a:t>on the start button. </a:t>
            </a:r>
            <a:r>
              <a:rPr lang="en-US" sz="2200" dirty="0" smtClean="0"/>
              <a:t>You will now be able to exit and return later to finish if needed.</a:t>
            </a:r>
            <a:endParaRPr lang="en-US" sz="2200" dirty="0"/>
          </a:p>
          <a:p>
            <a:endParaRPr lang="en-US" dirty="0"/>
          </a:p>
        </p:txBody>
      </p:sp>
      <p:pic>
        <p:nvPicPr>
          <p:cNvPr id="7" name="Content Placeholder 6"/>
          <p:cNvPicPr>
            <a:picLocks noGrp="1"/>
          </p:cNvPicPr>
          <p:nvPr>
            <p:ph sz="half" idx="2"/>
          </p:nvPr>
        </p:nvPicPr>
        <p:blipFill>
          <a:blip r:embed="rId2"/>
          <a:stretch>
            <a:fillRect/>
          </a:stretch>
        </p:blipFill>
        <p:spPr>
          <a:xfrm>
            <a:off x="830687" y="2469019"/>
            <a:ext cx="5067837" cy="3977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7"/>
          <p:cNvPicPr>
            <a:picLocks noGrp="1"/>
          </p:cNvPicPr>
          <p:nvPr>
            <p:ph sz="quarter" idx="4"/>
          </p:nvPr>
        </p:nvPicPr>
        <p:blipFill>
          <a:blip r:embed="rId3"/>
          <a:stretch>
            <a:fillRect/>
          </a:stretch>
        </p:blipFill>
        <p:spPr>
          <a:xfrm>
            <a:off x="6151019" y="2469018"/>
            <a:ext cx="5813453" cy="3977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Oval 8"/>
          <p:cNvSpPr/>
          <p:nvPr/>
        </p:nvSpPr>
        <p:spPr>
          <a:xfrm>
            <a:off x="1223494" y="5434885"/>
            <a:ext cx="476517" cy="2575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798677" y="5009882"/>
            <a:ext cx="607452" cy="2962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7227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855720" cy="370268"/>
          </a:xfrm>
        </p:spPr>
        <p:txBody>
          <a:bodyPr>
            <a:normAutofit fontScale="90000"/>
          </a:bodyPr>
          <a:lstStyle/>
          <a:p>
            <a:r>
              <a:rPr lang="en-US" sz="2200" b="1" dirty="0">
                <a:latin typeface="+mn-lt"/>
                <a:ea typeface="+mn-ea"/>
                <a:cs typeface="+mn-cs"/>
              </a:rPr>
              <a:t>Add a Requisition: Step </a:t>
            </a:r>
            <a:r>
              <a:rPr lang="en-US" sz="2200" b="1" dirty="0" smtClean="0">
                <a:latin typeface="+mn-lt"/>
                <a:ea typeface="+mn-ea"/>
                <a:cs typeface="+mn-cs"/>
              </a:rPr>
              <a:t>5</a:t>
            </a:r>
            <a:endParaRPr lang="en-US" sz="2200" b="1" dirty="0">
              <a:latin typeface="+mn-lt"/>
              <a:ea typeface="+mn-ea"/>
              <a:cs typeface="+mn-cs"/>
            </a:endParaRPr>
          </a:p>
        </p:txBody>
      </p:sp>
      <p:sp>
        <p:nvSpPr>
          <p:cNvPr id="4" name="Text Placeholder 3"/>
          <p:cNvSpPr>
            <a:spLocks noGrp="1"/>
          </p:cNvSpPr>
          <p:nvPr>
            <p:ph type="body" sz="half" idx="2"/>
          </p:nvPr>
        </p:nvSpPr>
        <p:spPr>
          <a:xfrm>
            <a:off x="-90153" y="185134"/>
            <a:ext cx="5447763" cy="6672866"/>
          </a:xfrm>
        </p:spPr>
        <p:txBody>
          <a:bodyPr>
            <a:noAutofit/>
          </a:bodyPr>
          <a:lstStyle/>
          <a:p>
            <a:pPr>
              <a:lnSpc>
                <a:spcPct val="100000"/>
              </a:lnSpc>
              <a:spcAft>
                <a:spcPts val="0"/>
              </a:spcAft>
            </a:pPr>
            <a:r>
              <a:rPr lang="en-US" sz="1200" dirty="0">
                <a:solidFill>
                  <a:srgbClr val="191B0E"/>
                </a:solidFill>
                <a:latin typeface="+mj-lt"/>
                <a:ea typeface="+mj-ea"/>
                <a:cs typeface="+mj-cs"/>
              </a:rPr>
              <a:t>Please fill out the form as completely as you possibly can. Here are some </a:t>
            </a:r>
            <a:r>
              <a:rPr lang="en-US" sz="1200" dirty="0" smtClean="0">
                <a:solidFill>
                  <a:srgbClr val="191B0E"/>
                </a:solidFill>
                <a:latin typeface="+mj-lt"/>
                <a:ea typeface="+mj-ea"/>
                <a:cs typeface="+mj-cs"/>
              </a:rPr>
              <a:t>directions:</a:t>
            </a:r>
          </a:p>
          <a:p>
            <a:pPr>
              <a:lnSpc>
                <a:spcPct val="100000"/>
              </a:lnSpc>
              <a:spcAft>
                <a:spcPts val="0"/>
              </a:spcAft>
            </a:pPr>
            <a:r>
              <a:rPr lang="en-US" sz="1200" dirty="0" smtClean="0">
                <a:solidFill>
                  <a:schemeClr val="bg1"/>
                </a:solidFill>
                <a:latin typeface="+mj-lt"/>
                <a:ea typeface="+mj-ea"/>
                <a:cs typeface="+mj-cs"/>
              </a:rPr>
              <a:t>Title:	</a:t>
            </a:r>
            <a:r>
              <a:rPr lang="en-US" sz="1200" dirty="0" smtClean="0">
                <a:solidFill>
                  <a:srgbClr val="191B0E"/>
                </a:solidFill>
                <a:latin typeface="+mj-lt"/>
                <a:ea typeface="+mj-ea"/>
                <a:cs typeface="+mj-cs"/>
              </a:rPr>
              <a:t>This </a:t>
            </a:r>
            <a:r>
              <a:rPr lang="en-US" sz="1200" dirty="0">
                <a:solidFill>
                  <a:srgbClr val="191B0E"/>
                </a:solidFill>
                <a:latin typeface="+mj-lt"/>
                <a:ea typeface="+mj-ea"/>
                <a:cs typeface="+mj-cs"/>
              </a:rPr>
              <a:t>should be auto </a:t>
            </a:r>
            <a:r>
              <a:rPr lang="en-US" sz="1200" dirty="0" smtClean="0">
                <a:solidFill>
                  <a:srgbClr val="191B0E"/>
                </a:solidFill>
                <a:latin typeface="+mj-lt"/>
                <a:ea typeface="+mj-ea"/>
                <a:cs typeface="+mj-cs"/>
              </a:rPr>
              <a:t>filled.</a:t>
            </a:r>
          </a:p>
          <a:p>
            <a:pPr>
              <a:lnSpc>
                <a:spcPct val="100000"/>
              </a:lnSpc>
              <a:spcAft>
                <a:spcPts val="0"/>
              </a:spcAft>
            </a:pPr>
            <a:r>
              <a:rPr lang="en-US" sz="1200" dirty="0" smtClean="0">
                <a:solidFill>
                  <a:schemeClr val="bg1"/>
                </a:solidFill>
                <a:latin typeface="+mj-lt"/>
                <a:ea typeface="+mj-ea"/>
                <a:cs typeface="+mj-cs"/>
              </a:rPr>
              <a:t>Job </a:t>
            </a:r>
            <a:r>
              <a:rPr lang="en-US" sz="1200" dirty="0">
                <a:solidFill>
                  <a:schemeClr val="bg1"/>
                </a:solidFill>
                <a:latin typeface="+mj-lt"/>
                <a:ea typeface="+mj-ea"/>
                <a:cs typeface="+mj-cs"/>
              </a:rPr>
              <a:t>Category: </a:t>
            </a:r>
            <a:r>
              <a:rPr lang="en-US" sz="1200" dirty="0" smtClean="0">
                <a:solidFill>
                  <a:srgbClr val="191B0E"/>
                </a:solidFill>
                <a:latin typeface="+mj-lt"/>
                <a:ea typeface="+mj-ea"/>
                <a:cs typeface="+mj-cs"/>
              </a:rPr>
              <a:t>Choose </a:t>
            </a:r>
            <a:r>
              <a:rPr lang="en-US" sz="1200" dirty="0">
                <a:solidFill>
                  <a:srgbClr val="191B0E"/>
                </a:solidFill>
                <a:latin typeface="+mj-lt"/>
                <a:ea typeface="+mj-ea"/>
                <a:cs typeface="+mj-cs"/>
              </a:rPr>
              <a:t>a category from </a:t>
            </a:r>
            <a:r>
              <a:rPr lang="en-US" sz="1200" dirty="0" smtClean="0">
                <a:solidFill>
                  <a:srgbClr val="191B0E"/>
                </a:solidFill>
                <a:latin typeface="+mj-lt"/>
                <a:ea typeface="+mj-ea"/>
                <a:cs typeface="+mj-cs"/>
              </a:rPr>
              <a:t>the </a:t>
            </a:r>
            <a:r>
              <a:rPr lang="en-US" sz="1200" dirty="0">
                <a:solidFill>
                  <a:srgbClr val="191B0E"/>
                </a:solidFill>
                <a:latin typeface="+mj-lt"/>
                <a:ea typeface="+mj-ea"/>
                <a:cs typeface="+mj-cs"/>
              </a:rPr>
              <a:t>drop down </a:t>
            </a:r>
            <a:r>
              <a:rPr lang="en-US" sz="1200" dirty="0" smtClean="0">
                <a:solidFill>
                  <a:srgbClr val="191B0E"/>
                </a:solidFill>
                <a:latin typeface="+mj-lt"/>
                <a:ea typeface="+mj-ea"/>
                <a:cs typeface="+mj-cs"/>
              </a:rPr>
              <a:t>box</a:t>
            </a:r>
            <a:r>
              <a:rPr lang="en-US" sz="1200" dirty="0">
                <a:solidFill>
                  <a:srgbClr val="191B0E"/>
                </a:solidFill>
                <a:latin typeface="+mj-lt"/>
                <a:ea typeface="+mj-ea"/>
                <a:cs typeface="+mj-cs"/>
              </a:rPr>
              <a:t>. </a:t>
            </a:r>
            <a:endParaRPr lang="en-US" sz="1200" dirty="0" smtClean="0">
              <a:solidFill>
                <a:srgbClr val="191B0E"/>
              </a:solidFill>
              <a:latin typeface="+mj-lt"/>
              <a:ea typeface="+mj-ea"/>
              <a:cs typeface="+mj-cs"/>
            </a:endParaRPr>
          </a:p>
          <a:p>
            <a:pPr>
              <a:lnSpc>
                <a:spcPct val="100000"/>
              </a:lnSpc>
              <a:spcAft>
                <a:spcPts val="0"/>
              </a:spcAft>
            </a:pPr>
            <a:r>
              <a:rPr lang="en-US" sz="1200" dirty="0" smtClean="0">
                <a:solidFill>
                  <a:schemeClr val="bg1"/>
                </a:solidFill>
                <a:latin typeface="+mj-lt"/>
                <a:ea typeface="+mj-ea"/>
                <a:cs typeface="+mj-cs"/>
              </a:rPr>
              <a:t>Department:</a:t>
            </a:r>
            <a:r>
              <a:rPr lang="en-US" sz="1200" dirty="0" smtClean="0">
                <a:solidFill>
                  <a:srgbClr val="191B0E"/>
                </a:solidFill>
                <a:latin typeface="+mj-lt"/>
                <a:ea typeface="+mj-ea"/>
                <a:cs typeface="+mj-cs"/>
              </a:rPr>
              <a:t>  Choose </a:t>
            </a:r>
            <a:r>
              <a:rPr lang="en-US" sz="1200" dirty="0">
                <a:solidFill>
                  <a:srgbClr val="191B0E"/>
                </a:solidFill>
                <a:latin typeface="+mj-lt"/>
                <a:ea typeface="+mj-ea"/>
                <a:cs typeface="+mj-cs"/>
              </a:rPr>
              <a:t>a department </a:t>
            </a:r>
            <a:r>
              <a:rPr lang="en-US" sz="1200" dirty="0" smtClean="0">
                <a:solidFill>
                  <a:srgbClr val="191B0E"/>
                </a:solidFill>
                <a:latin typeface="+mj-lt"/>
                <a:ea typeface="+mj-ea"/>
                <a:cs typeface="+mj-cs"/>
              </a:rPr>
              <a:t>from </a:t>
            </a:r>
            <a:r>
              <a:rPr lang="en-US" sz="1200" dirty="0">
                <a:solidFill>
                  <a:srgbClr val="191B0E"/>
                </a:solidFill>
                <a:latin typeface="+mj-lt"/>
                <a:ea typeface="+mj-ea"/>
                <a:cs typeface="+mj-cs"/>
              </a:rPr>
              <a:t>the drop </a:t>
            </a:r>
            <a:r>
              <a:rPr lang="en-US" sz="1200" dirty="0" smtClean="0">
                <a:solidFill>
                  <a:srgbClr val="191B0E"/>
                </a:solidFill>
                <a:latin typeface="+mj-lt"/>
                <a:ea typeface="+mj-ea"/>
                <a:cs typeface="+mj-cs"/>
              </a:rPr>
              <a:t>down </a:t>
            </a:r>
            <a:r>
              <a:rPr lang="en-US" sz="1200" dirty="0">
                <a:solidFill>
                  <a:srgbClr val="191B0E"/>
                </a:solidFill>
                <a:latin typeface="+mj-lt"/>
                <a:ea typeface="+mj-ea"/>
                <a:cs typeface="+mj-cs"/>
              </a:rPr>
              <a:t>box. If </a:t>
            </a:r>
            <a:r>
              <a:rPr lang="en-US" sz="1200" dirty="0" smtClean="0">
                <a:solidFill>
                  <a:srgbClr val="191B0E"/>
                </a:solidFill>
                <a:latin typeface="+mj-lt"/>
                <a:ea typeface="+mj-ea"/>
                <a:cs typeface="+mj-cs"/>
              </a:rPr>
              <a:t>you </a:t>
            </a:r>
            <a:r>
              <a:rPr lang="en-US" sz="1200" dirty="0">
                <a:solidFill>
                  <a:srgbClr val="191B0E"/>
                </a:solidFill>
                <a:latin typeface="+mj-lt"/>
                <a:ea typeface="+mj-ea"/>
                <a:cs typeface="+mj-cs"/>
              </a:rPr>
              <a:t>cannot find </a:t>
            </a:r>
            <a:r>
              <a:rPr lang="en-US" sz="1200" dirty="0" smtClean="0">
                <a:solidFill>
                  <a:srgbClr val="191B0E"/>
                </a:solidFill>
                <a:latin typeface="+mj-lt"/>
                <a:ea typeface="+mj-ea"/>
                <a:cs typeface="+mj-cs"/>
              </a:rPr>
              <a:t>	your department </a:t>
            </a:r>
            <a:r>
              <a:rPr lang="en-US" sz="1200" dirty="0">
                <a:solidFill>
                  <a:srgbClr val="191B0E"/>
                </a:solidFill>
                <a:latin typeface="+mj-lt"/>
                <a:ea typeface="+mj-ea"/>
                <a:cs typeface="+mj-cs"/>
              </a:rPr>
              <a:t>listed, please </a:t>
            </a:r>
            <a:r>
              <a:rPr lang="en-US" sz="1200" dirty="0" smtClean="0">
                <a:solidFill>
                  <a:srgbClr val="191B0E"/>
                </a:solidFill>
                <a:latin typeface="+mj-lt"/>
                <a:ea typeface="+mj-ea"/>
                <a:cs typeface="+mj-cs"/>
              </a:rPr>
              <a:t>contact </a:t>
            </a:r>
            <a:r>
              <a:rPr lang="en-US" sz="1200" dirty="0">
                <a:solidFill>
                  <a:srgbClr val="191B0E"/>
                </a:solidFill>
                <a:latin typeface="+mj-lt"/>
                <a:ea typeface="+mj-ea"/>
                <a:cs typeface="+mj-cs"/>
              </a:rPr>
              <a:t>HR. </a:t>
            </a:r>
          </a:p>
          <a:p>
            <a:pPr>
              <a:lnSpc>
                <a:spcPct val="100000"/>
              </a:lnSpc>
              <a:spcAft>
                <a:spcPts val="0"/>
              </a:spcAft>
            </a:pPr>
            <a:r>
              <a:rPr lang="en-US" sz="1200" dirty="0" smtClean="0">
                <a:solidFill>
                  <a:schemeClr val="bg1"/>
                </a:solidFill>
                <a:latin typeface="+mj-lt"/>
                <a:ea typeface="+mj-ea"/>
                <a:cs typeface="+mj-cs"/>
              </a:rPr>
              <a:t>Opportunity</a:t>
            </a:r>
            <a:r>
              <a:rPr lang="en-US" sz="1200" dirty="0">
                <a:solidFill>
                  <a:schemeClr val="bg1"/>
                </a:solidFill>
                <a:latin typeface="+mj-lt"/>
                <a:ea typeface="+mj-ea"/>
                <a:cs typeface="+mj-cs"/>
              </a:rPr>
              <a:t>:</a:t>
            </a:r>
            <a:r>
              <a:rPr lang="en-US" sz="1200" dirty="0">
                <a:solidFill>
                  <a:srgbClr val="191B0E"/>
                </a:solidFill>
                <a:latin typeface="+mj-lt"/>
                <a:ea typeface="+mj-ea"/>
                <a:cs typeface="+mj-cs"/>
              </a:rPr>
              <a:t>	Please choose category from the drop down box.</a:t>
            </a:r>
          </a:p>
          <a:p>
            <a:pPr>
              <a:lnSpc>
                <a:spcPct val="100000"/>
              </a:lnSpc>
              <a:spcAft>
                <a:spcPts val="0"/>
              </a:spcAft>
            </a:pPr>
            <a:r>
              <a:rPr lang="en-US" sz="1200" dirty="0">
                <a:solidFill>
                  <a:schemeClr val="bg1"/>
                </a:solidFill>
                <a:latin typeface="+mj-lt"/>
                <a:ea typeface="+mj-ea"/>
                <a:cs typeface="+mj-cs"/>
              </a:rPr>
              <a:t>Perm </a:t>
            </a:r>
            <a:r>
              <a:rPr lang="en-US" sz="1200" dirty="0" smtClean="0">
                <a:solidFill>
                  <a:schemeClr val="bg1"/>
                </a:solidFill>
                <a:latin typeface="+mj-lt"/>
                <a:ea typeface="+mj-ea"/>
                <a:cs typeface="+mj-cs"/>
              </a:rPr>
              <a:t>%:	</a:t>
            </a:r>
            <a:r>
              <a:rPr lang="en-US" sz="1200" dirty="0" smtClean="0">
                <a:solidFill>
                  <a:srgbClr val="191B0E"/>
                </a:solidFill>
                <a:latin typeface="+mj-lt"/>
                <a:ea typeface="+mj-ea"/>
                <a:cs typeface="+mj-cs"/>
              </a:rPr>
              <a:t>If </a:t>
            </a:r>
            <a:r>
              <a:rPr lang="en-US" sz="1200" dirty="0">
                <a:solidFill>
                  <a:srgbClr val="191B0E"/>
                </a:solidFill>
                <a:latin typeface="+mj-lt"/>
                <a:ea typeface="+mj-ea"/>
                <a:cs typeface="+mj-cs"/>
              </a:rPr>
              <a:t>the position is permanent, please enter expected %.</a:t>
            </a:r>
          </a:p>
          <a:p>
            <a:pPr>
              <a:lnSpc>
                <a:spcPct val="100000"/>
              </a:lnSpc>
              <a:spcAft>
                <a:spcPts val="0"/>
              </a:spcAft>
            </a:pPr>
            <a:r>
              <a:rPr lang="en-US" sz="1200" dirty="0">
                <a:solidFill>
                  <a:schemeClr val="bg1"/>
                </a:solidFill>
                <a:latin typeface="+mj-lt"/>
                <a:ea typeface="+mj-ea"/>
                <a:cs typeface="+mj-cs"/>
              </a:rPr>
              <a:t>Perm </a:t>
            </a:r>
            <a:r>
              <a:rPr lang="en-US" sz="1200" dirty="0" smtClean="0">
                <a:solidFill>
                  <a:schemeClr val="bg1"/>
                </a:solidFill>
                <a:latin typeface="+mj-lt"/>
                <a:ea typeface="+mj-ea"/>
                <a:cs typeface="+mj-cs"/>
              </a:rPr>
              <a:t>Mo: 	</a:t>
            </a:r>
            <a:r>
              <a:rPr lang="en-US" sz="1200" dirty="0" smtClean="0">
                <a:solidFill>
                  <a:srgbClr val="191B0E"/>
                </a:solidFill>
                <a:latin typeface="+mj-lt"/>
                <a:ea typeface="+mj-ea"/>
                <a:cs typeface="+mj-cs"/>
              </a:rPr>
              <a:t>If </a:t>
            </a:r>
            <a:r>
              <a:rPr lang="en-US" sz="1200" dirty="0">
                <a:solidFill>
                  <a:srgbClr val="191B0E"/>
                </a:solidFill>
                <a:latin typeface="+mj-lt"/>
                <a:ea typeface="+mj-ea"/>
                <a:cs typeface="+mj-cs"/>
              </a:rPr>
              <a:t>the position is permanent, please enter the expected month per </a:t>
            </a:r>
            <a:r>
              <a:rPr lang="en-US" sz="1200" dirty="0" smtClean="0">
                <a:solidFill>
                  <a:srgbClr val="191B0E"/>
                </a:solidFill>
                <a:latin typeface="+mj-lt"/>
                <a:ea typeface="+mj-ea"/>
                <a:cs typeface="+mj-cs"/>
              </a:rPr>
              <a:t>	year of </a:t>
            </a:r>
            <a:r>
              <a:rPr lang="en-US" sz="1200" dirty="0">
                <a:solidFill>
                  <a:srgbClr val="191B0E"/>
                </a:solidFill>
                <a:latin typeface="+mj-lt"/>
                <a:ea typeface="+mj-ea"/>
                <a:cs typeface="+mj-cs"/>
              </a:rPr>
              <a:t>work.</a:t>
            </a:r>
          </a:p>
          <a:p>
            <a:pPr>
              <a:lnSpc>
                <a:spcPct val="100000"/>
              </a:lnSpc>
              <a:spcAft>
                <a:spcPts val="0"/>
              </a:spcAft>
            </a:pPr>
            <a:r>
              <a:rPr lang="en-US" sz="1200" dirty="0" smtClean="0">
                <a:solidFill>
                  <a:schemeClr val="bg1"/>
                </a:solidFill>
                <a:latin typeface="+mj-lt"/>
                <a:ea typeface="+mj-ea"/>
                <a:cs typeface="+mj-cs"/>
              </a:rPr>
              <a:t>FT/PT/Pooled:</a:t>
            </a:r>
            <a:r>
              <a:rPr lang="en-US" sz="1200" dirty="0" smtClean="0">
                <a:solidFill>
                  <a:srgbClr val="191B0E"/>
                </a:solidFill>
                <a:latin typeface="+mj-lt"/>
                <a:ea typeface="+mj-ea"/>
                <a:cs typeface="+mj-cs"/>
              </a:rPr>
              <a:t>Please </a:t>
            </a:r>
            <a:r>
              <a:rPr lang="en-US" sz="1200" dirty="0">
                <a:solidFill>
                  <a:srgbClr val="191B0E"/>
                </a:solidFill>
                <a:latin typeface="+mj-lt"/>
                <a:ea typeface="+mj-ea"/>
                <a:cs typeface="+mj-cs"/>
              </a:rPr>
              <a:t>choose a category from the drop down box.</a:t>
            </a:r>
          </a:p>
          <a:p>
            <a:pPr>
              <a:lnSpc>
                <a:spcPct val="100000"/>
              </a:lnSpc>
              <a:spcAft>
                <a:spcPts val="0"/>
              </a:spcAft>
            </a:pPr>
            <a:r>
              <a:rPr lang="en-US" sz="1200" dirty="0">
                <a:solidFill>
                  <a:schemeClr val="bg1"/>
                </a:solidFill>
                <a:latin typeface="+mj-lt"/>
                <a:ea typeface="+mj-ea"/>
                <a:cs typeface="+mj-cs"/>
              </a:rPr>
              <a:t>Total Hours: </a:t>
            </a:r>
            <a:r>
              <a:rPr lang="en-US" sz="1200" dirty="0">
                <a:solidFill>
                  <a:srgbClr val="191B0E"/>
                </a:solidFill>
                <a:latin typeface="+mj-lt"/>
                <a:ea typeface="+mj-ea"/>
                <a:cs typeface="+mj-cs"/>
              </a:rPr>
              <a:t>	Please enter expected hours to be worked.</a:t>
            </a:r>
          </a:p>
          <a:p>
            <a:pPr>
              <a:lnSpc>
                <a:spcPct val="100000"/>
              </a:lnSpc>
              <a:spcAft>
                <a:spcPts val="0"/>
              </a:spcAft>
            </a:pPr>
            <a:r>
              <a:rPr lang="en-US" sz="1200" dirty="0">
                <a:solidFill>
                  <a:schemeClr val="bg1"/>
                </a:solidFill>
                <a:latin typeface="+mj-lt"/>
                <a:ea typeface="+mj-ea"/>
                <a:cs typeface="+mj-cs"/>
              </a:rPr>
              <a:t>Salary Range:</a:t>
            </a:r>
            <a:r>
              <a:rPr lang="en-US" sz="1200" dirty="0">
                <a:solidFill>
                  <a:srgbClr val="191B0E"/>
                </a:solidFill>
                <a:latin typeface="+mj-lt"/>
                <a:ea typeface="+mj-ea"/>
                <a:cs typeface="+mj-cs"/>
              </a:rPr>
              <a:t>	Please enter the salary range from the salary schedule applicable </a:t>
            </a:r>
            <a:r>
              <a:rPr lang="en-US" sz="1200" dirty="0" smtClean="0">
                <a:solidFill>
                  <a:srgbClr val="191B0E"/>
                </a:solidFill>
                <a:latin typeface="+mj-lt"/>
                <a:ea typeface="+mj-ea"/>
                <a:cs typeface="+mj-cs"/>
              </a:rPr>
              <a:t>	to </a:t>
            </a:r>
            <a:r>
              <a:rPr lang="en-US" sz="1200" dirty="0">
                <a:solidFill>
                  <a:srgbClr val="191B0E"/>
                </a:solidFill>
                <a:latin typeface="+mj-lt"/>
                <a:ea typeface="+mj-ea"/>
                <a:cs typeface="+mj-cs"/>
              </a:rPr>
              <a:t>this </a:t>
            </a:r>
            <a:r>
              <a:rPr lang="en-US" sz="1200" dirty="0" smtClean="0">
                <a:solidFill>
                  <a:srgbClr val="191B0E"/>
                </a:solidFill>
                <a:latin typeface="+mj-lt"/>
                <a:ea typeface="+mj-ea"/>
                <a:cs typeface="+mj-cs"/>
              </a:rPr>
              <a:t>position. If </a:t>
            </a:r>
            <a:r>
              <a:rPr lang="en-US" sz="1200" dirty="0">
                <a:solidFill>
                  <a:srgbClr val="191B0E"/>
                </a:solidFill>
                <a:latin typeface="+mj-lt"/>
                <a:ea typeface="+mj-ea"/>
                <a:cs typeface="+mj-cs"/>
              </a:rPr>
              <a:t>this position does not fall into a specified salary </a:t>
            </a:r>
            <a:r>
              <a:rPr lang="en-US" sz="1200" dirty="0" smtClean="0">
                <a:solidFill>
                  <a:srgbClr val="191B0E"/>
                </a:solidFill>
                <a:latin typeface="+mj-lt"/>
                <a:ea typeface="+mj-ea"/>
                <a:cs typeface="+mj-cs"/>
              </a:rPr>
              <a:t>	schedule</a:t>
            </a:r>
            <a:r>
              <a:rPr lang="en-US" sz="1200" dirty="0">
                <a:solidFill>
                  <a:srgbClr val="191B0E"/>
                </a:solidFill>
                <a:latin typeface="+mj-lt"/>
                <a:ea typeface="+mj-ea"/>
                <a:cs typeface="+mj-cs"/>
              </a:rPr>
              <a:t>, leave the box blank.</a:t>
            </a:r>
          </a:p>
          <a:p>
            <a:pPr>
              <a:lnSpc>
                <a:spcPct val="100000"/>
              </a:lnSpc>
              <a:spcAft>
                <a:spcPts val="0"/>
              </a:spcAft>
            </a:pPr>
            <a:r>
              <a:rPr lang="en-US" sz="1200" dirty="0">
                <a:solidFill>
                  <a:schemeClr val="bg1"/>
                </a:solidFill>
                <a:latin typeface="+mj-lt"/>
                <a:ea typeface="+mj-ea"/>
                <a:cs typeface="+mj-cs"/>
              </a:rPr>
              <a:t>Max Step </a:t>
            </a:r>
          </a:p>
          <a:p>
            <a:pPr>
              <a:lnSpc>
                <a:spcPct val="100000"/>
              </a:lnSpc>
              <a:spcAft>
                <a:spcPts val="0"/>
              </a:spcAft>
            </a:pPr>
            <a:r>
              <a:rPr lang="en-US" sz="1200" dirty="0">
                <a:solidFill>
                  <a:schemeClr val="bg1"/>
                </a:solidFill>
                <a:latin typeface="+mj-lt"/>
                <a:ea typeface="+mj-ea"/>
                <a:cs typeface="+mj-cs"/>
              </a:rPr>
              <a:t>per Budget:</a:t>
            </a:r>
            <a:r>
              <a:rPr lang="en-US" sz="1200" dirty="0">
                <a:solidFill>
                  <a:srgbClr val="191B0E"/>
                </a:solidFill>
                <a:latin typeface="+mj-lt"/>
                <a:ea typeface="+mj-ea"/>
                <a:cs typeface="+mj-cs"/>
              </a:rPr>
              <a:t>	Leave this box blank.</a:t>
            </a:r>
          </a:p>
          <a:p>
            <a:pPr>
              <a:lnSpc>
                <a:spcPct val="100000"/>
              </a:lnSpc>
              <a:spcAft>
                <a:spcPts val="0"/>
              </a:spcAft>
            </a:pPr>
            <a:r>
              <a:rPr lang="en-US" sz="1200" dirty="0">
                <a:solidFill>
                  <a:schemeClr val="bg1"/>
                </a:solidFill>
                <a:latin typeface="+mj-lt"/>
                <a:ea typeface="+mj-ea"/>
                <a:cs typeface="+mj-cs"/>
              </a:rPr>
              <a:t>Hourly Rate:</a:t>
            </a:r>
            <a:r>
              <a:rPr lang="en-US" sz="1200" dirty="0">
                <a:solidFill>
                  <a:srgbClr val="191B0E"/>
                </a:solidFill>
                <a:latin typeface="+mj-lt"/>
                <a:ea typeface="+mj-ea"/>
                <a:cs typeface="+mj-cs"/>
              </a:rPr>
              <a:t>	If your position does not fall within the salary range, please list </a:t>
            </a:r>
            <a:r>
              <a:rPr lang="en-US" sz="1200" dirty="0" smtClean="0">
                <a:solidFill>
                  <a:srgbClr val="191B0E"/>
                </a:solidFill>
                <a:latin typeface="+mj-lt"/>
                <a:ea typeface="+mj-ea"/>
                <a:cs typeface="+mj-cs"/>
              </a:rPr>
              <a:t>	hourly </a:t>
            </a:r>
            <a:r>
              <a:rPr lang="en-US" sz="1200" dirty="0">
                <a:solidFill>
                  <a:srgbClr val="191B0E"/>
                </a:solidFill>
                <a:latin typeface="+mj-lt"/>
                <a:ea typeface="+mj-ea"/>
                <a:cs typeface="+mj-cs"/>
              </a:rPr>
              <a:t>rate here.</a:t>
            </a:r>
          </a:p>
          <a:p>
            <a:pPr>
              <a:lnSpc>
                <a:spcPct val="100000"/>
              </a:lnSpc>
              <a:spcAft>
                <a:spcPts val="0"/>
              </a:spcAft>
            </a:pPr>
            <a:r>
              <a:rPr lang="en-US" sz="1200" dirty="0">
                <a:solidFill>
                  <a:schemeClr val="bg1"/>
                </a:solidFill>
                <a:latin typeface="+mj-lt"/>
                <a:ea typeface="+mj-ea"/>
                <a:cs typeface="+mj-cs"/>
              </a:rPr>
              <a:t>Total $ Value:</a:t>
            </a:r>
            <a:r>
              <a:rPr lang="en-US" sz="1200" dirty="0">
                <a:solidFill>
                  <a:srgbClr val="191B0E"/>
                </a:solidFill>
                <a:latin typeface="+mj-lt"/>
                <a:ea typeface="+mj-ea"/>
                <a:cs typeface="+mj-cs"/>
              </a:rPr>
              <a:t>	Please enter total $ value (for short-term and substitute </a:t>
            </a:r>
            <a:r>
              <a:rPr lang="en-US" sz="1200" dirty="0" smtClean="0">
                <a:solidFill>
                  <a:srgbClr val="191B0E"/>
                </a:solidFill>
                <a:latin typeface="+mj-lt"/>
                <a:ea typeface="+mj-ea"/>
                <a:cs typeface="+mj-cs"/>
              </a:rPr>
              <a:t>	employees</a:t>
            </a:r>
            <a:r>
              <a:rPr lang="en-US" sz="1200" dirty="0">
                <a:solidFill>
                  <a:srgbClr val="191B0E"/>
                </a:solidFill>
                <a:latin typeface="+mj-lt"/>
                <a:ea typeface="+mj-ea"/>
                <a:cs typeface="+mj-cs"/>
              </a:rPr>
              <a:t>). IF you are </a:t>
            </a:r>
            <a:r>
              <a:rPr lang="en-US" sz="1200" dirty="0" smtClean="0">
                <a:solidFill>
                  <a:srgbClr val="191B0E"/>
                </a:solidFill>
                <a:latin typeface="+mj-lt"/>
                <a:ea typeface="+mj-ea"/>
                <a:cs typeface="+mj-cs"/>
              </a:rPr>
              <a:t>unsure</a:t>
            </a:r>
            <a:r>
              <a:rPr lang="en-US" sz="1200" dirty="0">
                <a:solidFill>
                  <a:srgbClr val="191B0E"/>
                </a:solidFill>
                <a:latin typeface="+mj-lt"/>
                <a:ea typeface="+mj-ea"/>
                <a:cs typeface="+mj-cs"/>
              </a:rPr>
              <a:t>, leave blank. </a:t>
            </a:r>
          </a:p>
          <a:p>
            <a:pPr>
              <a:lnSpc>
                <a:spcPct val="100000"/>
              </a:lnSpc>
              <a:spcAft>
                <a:spcPts val="0"/>
              </a:spcAft>
            </a:pPr>
            <a:r>
              <a:rPr lang="en-US" sz="1200" dirty="0">
                <a:solidFill>
                  <a:schemeClr val="bg1"/>
                </a:solidFill>
                <a:latin typeface="+mj-lt"/>
                <a:ea typeface="+mj-ea"/>
                <a:cs typeface="+mj-cs"/>
              </a:rPr>
              <a:t>Total </a:t>
            </a:r>
            <a:r>
              <a:rPr lang="en-US" sz="1200" dirty="0" smtClean="0">
                <a:solidFill>
                  <a:schemeClr val="bg1"/>
                </a:solidFill>
                <a:latin typeface="+mj-lt"/>
                <a:ea typeface="+mj-ea"/>
                <a:cs typeface="+mj-cs"/>
              </a:rPr>
              <a:t>Cost: </a:t>
            </a:r>
            <a:r>
              <a:rPr lang="en-US" sz="1200" dirty="0">
                <a:solidFill>
                  <a:srgbClr val="191B0E"/>
                </a:solidFill>
                <a:latin typeface="+mj-lt"/>
                <a:ea typeface="+mj-ea"/>
                <a:cs typeface="+mj-cs"/>
              </a:rPr>
              <a:t>	Please enter total position cost including all fringe benefits.</a:t>
            </a:r>
          </a:p>
          <a:p>
            <a:pPr>
              <a:lnSpc>
                <a:spcPct val="100000"/>
              </a:lnSpc>
              <a:spcAft>
                <a:spcPts val="0"/>
              </a:spcAft>
            </a:pPr>
            <a:r>
              <a:rPr lang="en-US" sz="1200" dirty="0">
                <a:solidFill>
                  <a:srgbClr val="191B0E"/>
                </a:solidFill>
                <a:latin typeface="+mj-lt"/>
                <a:ea typeface="+mj-ea"/>
                <a:cs typeface="+mj-cs"/>
              </a:rPr>
              <a:t> </a:t>
            </a:r>
            <a:endParaRPr lang="en-US" sz="1200" dirty="0" smtClean="0">
              <a:solidFill>
                <a:srgbClr val="191B0E"/>
              </a:solidFill>
              <a:latin typeface="+mj-lt"/>
              <a:ea typeface="+mj-ea"/>
              <a:cs typeface="+mj-cs"/>
            </a:endParaRPr>
          </a:p>
          <a:p>
            <a:pPr>
              <a:lnSpc>
                <a:spcPct val="100000"/>
              </a:lnSpc>
              <a:spcAft>
                <a:spcPts val="0"/>
              </a:spcAft>
            </a:pPr>
            <a:r>
              <a:rPr lang="en-US" sz="1200" dirty="0" smtClean="0">
                <a:solidFill>
                  <a:schemeClr val="bg1"/>
                </a:solidFill>
                <a:latin typeface="+mj-lt"/>
                <a:ea typeface="+mj-ea"/>
                <a:cs typeface="+mj-cs"/>
              </a:rPr>
              <a:t>You </a:t>
            </a:r>
            <a:r>
              <a:rPr lang="en-US" sz="1200" dirty="0">
                <a:solidFill>
                  <a:schemeClr val="bg1"/>
                </a:solidFill>
                <a:latin typeface="+mj-lt"/>
                <a:ea typeface="+mj-ea"/>
                <a:cs typeface="+mj-cs"/>
              </a:rPr>
              <a:t>are required to enter the budget code information (Don’t forget the %). You can add additional rows for budget codes by hitting the “add a row” button. </a:t>
            </a:r>
          </a:p>
          <a:p>
            <a:pPr>
              <a:lnSpc>
                <a:spcPct val="100000"/>
              </a:lnSpc>
              <a:spcAft>
                <a:spcPts val="0"/>
              </a:spcAft>
            </a:pPr>
            <a:endParaRPr lang="en-US" sz="1200" dirty="0" smtClean="0">
              <a:solidFill>
                <a:schemeClr val="bg1"/>
              </a:solidFill>
              <a:latin typeface="+mj-lt"/>
              <a:ea typeface="+mj-ea"/>
              <a:cs typeface="+mj-cs"/>
            </a:endParaRPr>
          </a:p>
          <a:p>
            <a:pPr>
              <a:lnSpc>
                <a:spcPct val="100000"/>
              </a:lnSpc>
              <a:spcAft>
                <a:spcPts val="0"/>
              </a:spcAft>
            </a:pPr>
            <a:r>
              <a:rPr lang="en-US" sz="1200" dirty="0" smtClean="0">
                <a:solidFill>
                  <a:schemeClr val="bg1"/>
                </a:solidFill>
                <a:latin typeface="+mj-lt"/>
                <a:ea typeface="+mj-ea"/>
                <a:cs typeface="+mj-cs"/>
              </a:rPr>
              <a:t>Employment </a:t>
            </a:r>
            <a:endParaRPr lang="en-US" sz="1200" dirty="0">
              <a:solidFill>
                <a:schemeClr val="bg1"/>
              </a:solidFill>
              <a:latin typeface="+mj-lt"/>
              <a:ea typeface="+mj-ea"/>
              <a:cs typeface="+mj-cs"/>
            </a:endParaRPr>
          </a:p>
          <a:p>
            <a:pPr>
              <a:lnSpc>
                <a:spcPct val="100000"/>
              </a:lnSpc>
              <a:spcAft>
                <a:spcPts val="0"/>
              </a:spcAft>
            </a:pPr>
            <a:r>
              <a:rPr lang="en-US" sz="1200" dirty="0">
                <a:solidFill>
                  <a:schemeClr val="bg1"/>
                </a:solidFill>
                <a:latin typeface="+mj-lt"/>
                <a:ea typeface="+mj-ea"/>
                <a:cs typeface="+mj-cs"/>
              </a:rPr>
              <a:t>period from: </a:t>
            </a:r>
            <a:r>
              <a:rPr lang="en-US" sz="1200" dirty="0">
                <a:solidFill>
                  <a:srgbClr val="191B0E"/>
                </a:solidFill>
                <a:latin typeface="+mj-lt"/>
                <a:ea typeface="+mj-ea"/>
                <a:cs typeface="+mj-cs"/>
              </a:rPr>
              <a:t>	Choose the requested start date from the calendar.</a:t>
            </a:r>
          </a:p>
          <a:p>
            <a:pPr>
              <a:lnSpc>
                <a:spcPct val="100000"/>
              </a:lnSpc>
              <a:spcAft>
                <a:spcPts val="0"/>
              </a:spcAft>
            </a:pPr>
            <a:r>
              <a:rPr lang="en-US" sz="1200" dirty="0">
                <a:solidFill>
                  <a:schemeClr val="bg1"/>
                </a:solidFill>
                <a:latin typeface="+mj-lt"/>
                <a:ea typeface="+mj-ea"/>
                <a:cs typeface="+mj-cs"/>
              </a:rPr>
              <a:t>Employment </a:t>
            </a:r>
          </a:p>
          <a:p>
            <a:pPr>
              <a:lnSpc>
                <a:spcPct val="100000"/>
              </a:lnSpc>
              <a:spcAft>
                <a:spcPts val="0"/>
              </a:spcAft>
            </a:pPr>
            <a:r>
              <a:rPr lang="en-US" sz="1200" dirty="0">
                <a:solidFill>
                  <a:schemeClr val="bg1"/>
                </a:solidFill>
                <a:latin typeface="+mj-lt"/>
                <a:ea typeface="+mj-ea"/>
                <a:cs typeface="+mj-cs"/>
              </a:rPr>
              <a:t>period to: </a:t>
            </a:r>
            <a:r>
              <a:rPr lang="en-US" sz="1200" dirty="0">
                <a:solidFill>
                  <a:srgbClr val="191B0E"/>
                </a:solidFill>
                <a:latin typeface="+mj-lt"/>
                <a:ea typeface="+mj-ea"/>
                <a:cs typeface="+mj-cs"/>
              </a:rPr>
              <a:t>	Choose the requested end date from the calendar. If you do not </a:t>
            </a:r>
            <a:r>
              <a:rPr lang="en-US" sz="1200" dirty="0" smtClean="0">
                <a:solidFill>
                  <a:srgbClr val="191B0E"/>
                </a:solidFill>
                <a:latin typeface="+mj-lt"/>
                <a:ea typeface="+mj-ea"/>
                <a:cs typeface="+mj-cs"/>
              </a:rPr>
              <a:t>	have an </a:t>
            </a:r>
            <a:r>
              <a:rPr lang="en-US" sz="1200" dirty="0">
                <a:solidFill>
                  <a:srgbClr val="191B0E"/>
                </a:solidFill>
                <a:latin typeface="+mj-lt"/>
                <a:ea typeface="+mj-ea"/>
                <a:cs typeface="+mj-cs"/>
              </a:rPr>
              <a:t>end date, leave blank</a:t>
            </a:r>
            <a:r>
              <a:rPr lang="en-US" sz="1200" dirty="0" smtClean="0">
                <a:solidFill>
                  <a:srgbClr val="191B0E"/>
                </a:solidFill>
                <a:latin typeface="+mj-lt"/>
                <a:ea typeface="+mj-ea"/>
                <a:cs typeface="+mj-cs"/>
              </a:rPr>
              <a:t>.</a:t>
            </a:r>
            <a:r>
              <a:rPr lang="en-US" sz="1200" dirty="0">
                <a:solidFill>
                  <a:srgbClr val="191B0E"/>
                </a:solidFill>
                <a:latin typeface="+mj-lt"/>
                <a:ea typeface="+mj-ea"/>
                <a:cs typeface="+mj-cs"/>
              </a:rPr>
              <a:t> </a:t>
            </a:r>
          </a:p>
          <a:p>
            <a:pPr>
              <a:lnSpc>
                <a:spcPct val="100000"/>
              </a:lnSpc>
              <a:spcAft>
                <a:spcPts val="0"/>
              </a:spcAft>
            </a:pPr>
            <a:r>
              <a:rPr lang="en-US" sz="1200" dirty="0">
                <a:solidFill>
                  <a:srgbClr val="191B0E"/>
                </a:solidFill>
                <a:latin typeface="+mj-lt"/>
                <a:ea typeface="+mj-ea"/>
                <a:cs typeface="+mj-cs"/>
              </a:rPr>
              <a:t> </a:t>
            </a:r>
          </a:p>
          <a:p>
            <a:pPr>
              <a:lnSpc>
                <a:spcPct val="100000"/>
              </a:lnSpc>
              <a:spcAft>
                <a:spcPts val="0"/>
              </a:spcAft>
            </a:pPr>
            <a:r>
              <a:rPr lang="en-US" sz="1200" dirty="0">
                <a:solidFill>
                  <a:srgbClr val="191B0E"/>
                </a:solidFill>
                <a:latin typeface="+mj-lt"/>
                <a:ea typeface="+mj-ea"/>
                <a:cs typeface="+mj-cs"/>
              </a:rPr>
              <a:t>Please choose applicable categories for the reason for this requisition</a:t>
            </a:r>
            <a:r>
              <a:rPr lang="en-US" sz="1200" dirty="0" smtClean="0">
                <a:solidFill>
                  <a:srgbClr val="191B0E"/>
                </a:solidFill>
                <a:latin typeface="+mj-lt"/>
                <a:ea typeface="+mj-ea"/>
                <a:cs typeface="+mj-cs"/>
              </a:rPr>
              <a:t>.</a:t>
            </a:r>
            <a:r>
              <a:rPr lang="en-US" sz="1200" dirty="0">
                <a:solidFill>
                  <a:srgbClr val="191B0E"/>
                </a:solidFill>
                <a:latin typeface="+mj-lt"/>
                <a:ea typeface="+mj-ea"/>
                <a:cs typeface="+mj-cs"/>
              </a:rPr>
              <a:t> </a:t>
            </a:r>
          </a:p>
          <a:p>
            <a:pPr>
              <a:lnSpc>
                <a:spcPct val="100000"/>
              </a:lnSpc>
              <a:spcAft>
                <a:spcPts val="0"/>
              </a:spcAft>
            </a:pPr>
            <a:r>
              <a:rPr lang="en-US" sz="1200" dirty="0">
                <a:solidFill>
                  <a:srgbClr val="191B0E"/>
                </a:solidFill>
                <a:latin typeface="+mj-lt"/>
                <a:ea typeface="+mj-ea"/>
                <a:cs typeface="+mj-cs"/>
              </a:rPr>
              <a:t>Do not do anything with the “Attach additional documentation box</a:t>
            </a:r>
            <a:r>
              <a:rPr lang="en-US" sz="1200" dirty="0" smtClean="0">
                <a:solidFill>
                  <a:srgbClr val="191B0E"/>
                </a:solidFill>
                <a:latin typeface="+mj-lt"/>
                <a:ea typeface="+mj-ea"/>
                <a:cs typeface="+mj-cs"/>
              </a:rPr>
              <a:t>”</a:t>
            </a:r>
          </a:p>
          <a:p>
            <a:pPr>
              <a:lnSpc>
                <a:spcPct val="100000"/>
              </a:lnSpc>
              <a:spcAft>
                <a:spcPts val="0"/>
              </a:spcAft>
            </a:pPr>
            <a:endParaRPr lang="en-US" sz="1200" dirty="0">
              <a:solidFill>
                <a:srgbClr val="191B0E"/>
              </a:solidFill>
              <a:latin typeface="+mj-lt"/>
              <a:ea typeface="+mj-ea"/>
              <a:cs typeface="+mj-cs"/>
            </a:endParaRPr>
          </a:p>
          <a:p>
            <a:pPr>
              <a:lnSpc>
                <a:spcPct val="100000"/>
              </a:lnSpc>
              <a:spcAft>
                <a:spcPts val="0"/>
              </a:spcAft>
            </a:pPr>
            <a:r>
              <a:rPr lang="en-US" sz="1200" dirty="0">
                <a:solidFill>
                  <a:srgbClr val="191B0E"/>
                </a:solidFill>
                <a:latin typeface="+mj-lt"/>
                <a:ea typeface="+mj-ea"/>
                <a:cs typeface="+mj-cs"/>
              </a:rPr>
              <a:t> </a:t>
            </a:r>
            <a:r>
              <a:rPr lang="en-US" sz="1200" dirty="0" smtClean="0">
                <a:solidFill>
                  <a:srgbClr val="191B0E"/>
                </a:solidFill>
                <a:latin typeface="+mj-lt"/>
                <a:ea typeface="+mj-ea"/>
                <a:cs typeface="+mj-cs"/>
              </a:rPr>
              <a:t>Click </a:t>
            </a:r>
            <a:r>
              <a:rPr lang="en-US" sz="1200" dirty="0">
                <a:solidFill>
                  <a:srgbClr val="191B0E"/>
                </a:solidFill>
                <a:latin typeface="+mj-lt"/>
                <a:ea typeface="+mj-ea"/>
                <a:cs typeface="+mj-cs"/>
              </a:rPr>
              <a:t>on the “Save and Continue” button.</a:t>
            </a:r>
          </a:p>
          <a:p>
            <a:pPr>
              <a:lnSpc>
                <a:spcPct val="100000"/>
              </a:lnSpc>
              <a:spcAft>
                <a:spcPts val="0"/>
              </a:spcAft>
            </a:pPr>
            <a:endParaRPr lang="en-US" sz="1800" dirty="0">
              <a:solidFill>
                <a:srgbClr val="191B0E"/>
              </a:solidFill>
              <a:latin typeface="+mj-lt"/>
              <a:ea typeface="+mj-ea"/>
              <a:cs typeface="+mj-cs"/>
            </a:endParaRPr>
          </a:p>
        </p:txBody>
      </p:sp>
      <p:sp>
        <p:nvSpPr>
          <p:cNvPr id="6" name="Picture Placeholder 5"/>
          <p:cNvSpPr>
            <a:spLocks noGrp="1"/>
          </p:cNvSpPr>
          <p:nvPr>
            <p:ph type="pic" idx="1"/>
          </p:nvPr>
        </p:nvSpPr>
        <p:spPr/>
      </p:sp>
      <p:pic>
        <p:nvPicPr>
          <p:cNvPr id="9" name="Picture 8"/>
          <p:cNvPicPr/>
          <p:nvPr/>
        </p:nvPicPr>
        <p:blipFill rotWithShape="1">
          <a:blip r:embed="rId2"/>
          <a:srcRect t="7127" r="321" b="6500"/>
          <a:stretch/>
        </p:blipFill>
        <p:spPr bwMode="auto">
          <a:xfrm>
            <a:off x="5532120" y="-25758"/>
            <a:ext cx="6659880" cy="3515933"/>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3"/>
          <a:srcRect t="16247" b="6500"/>
          <a:stretch/>
        </p:blipFill>
        <p:spPr bwMode="auto">
          <a:xfrm>
            <a:off x="5532120" y="3503054"/>
            <a:ext cx="6659880" cy="3354945"/>
          </a:xfrm>
          <a:prstGeom prst="rect">
            <a:avLst/>
          </a:prstGeom>
          <a:ln>
            <a:noFill/>
          </a:ln>
          <a:extLst>
            <a:ext uri="{53640926-AAD7-44D8-BBD7-CCE9431645EC}">
              <a14:shadowObscured xmlns:a14="http://schemas.microsoft.com/office/drawing/2010/main"/>
            </a:ext>
          </a:extLst>
        </p:spPr>
      </p:pic>
      <p:sp>
        <p:nvSpPr>
          <p:cNvPr id="11" name="Oval 10"/>
          <p:cNvSpPr/>
          <p:nvPr/>
        </p:nvSpPr>
        <p:spPr>
          <a:xfrm>
            <a:off x="10610046" y="6474851"/>
            <a:ext cx="980940" cy="3831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5357610" y="4206024"/>
            <a:ext cx="798491" cy="2887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90381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253</TotalTime>
  <Words>563</Words>
  <Application>Microsoft Office PowerPoint</Application>
  <PresentationFormat>Widescreen</PresentationFormat>
  <Paragraphs>66</Paragraphs>
  <Slides>11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11</vt:i4>
      </vt:variant>
    </vt:vector>
  </HeadingPairs>
  <TitlesOfParts>
    <vt:vector size="13" baseType="lpstr">
      <vt:lpstr>Franklin Gothic Book</vt:lpstr>
      <vt:lpstr>Crop</vt:lpstr>
      <vt:lpstr>CREATING A JOB REQUISITION</vt:lpstr>
      <vt:lpstr>So you want to create a Requisition?  You have already notified the Human Resources Department that you are planning to create/fill a job opening, correct? You will need to log in to https://frc.hiretouch.com/admin website. If you have already been assigned a log in and password, please enter them here.  If you have not previously been given access to the Hiretouch website you should be receiving an email that looks like:</vt:lpstr>
      <vt:lpstr>PowerPoint Presentation</vt:lpstr>
      <vt:lpstr>The next thing you see is your home page (see example below). If you have an active job opening you need to review it will show up under “My Active Jobs”. If you have a req to approve it will be under (yep, you guessed it) “My Reqs to Approve”. The client notifications box is for messages from the Hiretouch Company to it’s users. If you need to disable that box you can use the “Display Preferences” Button to change your home screen.  </vt:lpstr>
      <vt:lpstr>To begin a new Requisition, click on the “Jobs” tab. </vt:lpstr>
      <vt:lpstr>Add a Requisition: Step 1  Choose a template. If you do not see a template that fits the position you are requesting, or if you are not sure which template your position belongs in, please call HR for guidance. Once you have chosen a template, be sure you hit the continue button, or you will not be able to move forward.  </vt:lpstr>
      <vt:lpstr>Add a Requisition: Step 2  On this page you will change the Title to whatever position you are requesting. Then hit continue. DO NOT CHANGE ANYTHING ELSE ON THIS PAGE! </vt:lpstr>
      <vt:lpstr>PowerPoint Presentation</vt:lpstr>
      <vt:lpstr>Add a Requisition: Step 5</vt:lpstr>
      <vt:lpstr>PowerPoint Presentation</vt:lpstr>
      <vt:lpstr>PowerPoint Presentation</vt:lpstr>
    </vt:vector>
  </TitlesOfParts>
  <Company>Feather River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JOB REQUISITION</dc:title>
  <dc:creator>Juanita Gomez</dc:creator>
  <cp:lastModifiedBy>Juanita Gomez</cp:lastModifiedBy>
  <cp:revision>18</cp:revision>
  <dcterms:created xsi:type="dcterms:W3CDTF">2017-10-19T20:21:37Z</dcterms:created>
  <dcterms:modified xsi:type="dcterms:W3CDTF">2018-01-09T21:47:54Z</dcterms:modified>
</cp:coreProperties>
</file>